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63" r:id="rId4"/>
    <p:sldId id="264" r:id="rId5"/>
    <p:sldId id="265" r:id="rId6"/>
    <p:sldId id="266" r:id="rId7"/>
    <p:sldId id="370" r:id="rId8"/>
    <p:sldId id="371" r:id="rId9"/>
    <p:sldId id="369" r:id="rId10"/>
    <p:sldId id="297" r:id="rId11"/>
    <p:sldId id="298" r:id="rId12"/>
    <p:sldId id="345" r:id="rId13"/>
    <p:sldId id="299" r:id="rId14"/>
    <p:sldId id="267" r:id="rId15"/>
    <p:sldId id="269" r:id="rId16"/>
    <p:sldId id="367" r:id="rId17"/>
    <p:sldId id="281" r:id="rId18"/>
    <p:sldId id="280" r:id="rId19"/>
    <p:sldId id="368" r:id="rId20"/>
    <p:sldId id="283" r:id="rId21"/>
    <p:sldId id="286" r:id="rId22"/>
    <p:sldId id="362" r:id="rId23"/>
    <p:sldId id="287" r:id="rId24"/>
    <p:sldId id="292" r:id="rId25"/>
    <p:sldId id="290" r:id="rId26"/>
    <p:sldId id="291" r:id="rId27"/>
    <p:sldId id="293" r:id="rId28"/>
    <p:sldId id="294" r:id="rId29"/>
    <p:sldId id="340" r:id="rId30"/>
    <p:sldId id="300" r:id="rId31"/>
    <p:sldId id="344" r:id="rId32"/>
    <p:sldId id="343" r:id="rId33"/>
    <p:sldId id="302" r:id="rId34"/>
    <p:sldId id="301" r:id="rId35"/>
    <p:sldId id="341" r:id="rId36"/>
    <p:sldId id="303" r:id="rId37"/>
    <p:sldId id="304" r:id="rId38"/>
    <p:sldId id="338" r:id="rId39"/>
    <p:sldId id="342" r:id="rId40"/>
    <p:sldId id="373" r:id="rId41"/>
    <p:sldId id="305" r:id="rId42"/>
    <p:sldId id="306" r:id="rId43"/>
    <p:sldId id="307" r:id="rId44"/>
    <p:sldId id="308" r:id="rId45"/>
    <p:sldId id="346" r:id="rId46"/>
    <p:sldId id="347" r:id="rId47"/>
    <p:sldId id="348" r:id="rId48"/>
    <p:sldId id="309" r:id="rId49"/>
    <p:sldId id="310" r:id="rId50"/>
    <p:sldId id="376" r:id="rId51"/>
    <p:sldId id="349" r:id="rId52"/>
    <p:sldId id="311" r:id="rId53"/>
    <p:sldId id="312" r:id="rId54"/>
    <p:sldId id="377" r:id="rId55"/>
    <p:sldId id="339" r:id="rId56"/>
    <p:sldId id="314" r:id="rId57"/>
    <p:sldId id="315" r:id="rId58"/>
    <p:sldId id="316" r:id="rId59"/>
    <p:sldId id="378" r:id="rId60"/>
    <p:sldId id="357" r:id="rId61"/>
    <p:sldId id="317" r:id="rId62"/>
    <p:sldId id="355" r:id="rId63"/>
    <p:sldId id="318" r:id="rId64"/>
    <p:sldId id="319" r:id="rId65"/>
    <p:sldId id="320" r:id="rId66"/>
    <p:sldId id="322" r:id="rId67"/>
    <p:sldId id="323" r:id="rId68"/>
    <p:sldId id="374" r:id="rId69"/>
    <p:sldId id="351" r:id="rId70"/>
    <p:sldId id="324" r:id="rId71"/>
    <p:sldId id="326" r:id="rId72"/>
    <p:sldId id="327" r:id="rId73"/>
    <p:sldId id="375" r:id="rId74"/>
    <p:sldId id="328" r:id="rId75"/>
    <p:sldId id="329" r:id="rId76"/>
    <p:sldId id="330" r:id="rId77"/>
    <p:sldId id="358" r:id="rId78"/>
    <p:sldId id="331" r:id="rId79"/>
    <p:sldId id="332" r:id="rId80"/>
    <p:sldId id="359" r:id="rId81"/>
    <p:sldId id="361" r:id="rId82"/>
    <p:sldId id="333" r:id="rId83"/>
    <p:sldId id="334" r:id="rId84"/>
    <p:sldId id="335" r:id="rId85"/>
    <p:sldId id="350" r:id="rId86"/>
    <p:sldId id="336" r:id="rId87"/>
    <p:sldId id="337" r:id="rId88"/>
    <p:sldId id="353" r:id="rId89"/>
    <p:sldId id="356" r:id="rId90"/>
    <p:sldId id="360" r:id="rId91"/>
    <p:sldId id="363" r:id="rId92"/>
    <p:sldId id="364" r:id="rId93"/>
    <p:sldId id="365" r:id="rId94"/>
    <p:sldId id="366" r:id="rId95"/>
    <p:sldId id="262" r:id="rId9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224" autoAdjust="0"/>
  </p:normalViewPr>
  <p:slideViewPr>
    <p:cSldViewPr snapToGrid="0">
      <p:cViewPr varScale="1">
        <p:scale>
          <a:sx n="66" d="100"/>
          <a:sy n="66" d="100"/>
        </p:scale>
        <p:origin x="5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AF3BA6C-4831-44C9-A557-5F787AD8FC2B}" type="datetimeFigureOut">
              <a:rPr lang="en-US" smtClean="0"/>
              <a:t>2/2/2018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A952F6D-DB33-43BF-A3F9-A7377EDD4BAC}" type="slidenum">
              <a:rPr lang="en-US" smtClean="0"/>
              <a:t>‹#›</a:t>
            </a:fld>
            <a:endParaRPr lang="en-US"/>
          </a:p>
        </p:txBody>
      </p:sp>
    </p:spTree>
    <p:extLst>
      <p:ext uri="{BB962C8B-B14F-4D97-AF65-F5344CB8AC3E}">
        <p14:creationId xmlns:p14="http://schemas.microsoft.com/office/powerpoint/2010/main" val="4182569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76</a:t>
            </a:fld>
            <a:endParaRPr lang="en-US"/>
          </a:p>
        </p:txBody>
      </p:sp>
    </p:spTree>
    <p:extLst>
      <p:ext uri="{BB962C8B-B14F-4D97-AF65-F5344CB8AC3E}">
        <p14:creationId xmlns:p14="http://schemas.microsoft.com/office/powerpoint/2010/main" val="1596272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86</a:t>
            </a:fld>
            <a:endParaRPr lang="en-US"/>
          </a:p>
        </p:txBody>
      </p:sp>
    </p:spTree>
    <p:extLst>
      <p:ext uri="{BB962C8B-B14F-4D97-AF65-F5344CB8AC3E}">
        <p14:creationId xmlns:p14="http://schemas.microsoft.com/office/powerpoint/2010/main" val="405693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87</a:t>
            </a:fld>
            <a:endParaRPr lang="en-US"/>
          </a:p>
        </p:txBody>
      </p:sp>
    </p:spTree>
    <p:extLst>
      <p:ext uri="{BB962C8B-B14F-4D97-AF65-F5344CB8AC3E}">
        <p14:creationId xmlns:p14="http://schemas.microsoft.com/office/powerpoint/2010/main" val="175225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88</a:t>
            </a:fld>
            <a:endParaRPr lang="en-US"/>
          </a:p>
        </p:txBody>
      </p:sp>
    </p:spTree>
    <p:extLst>
      <p:ext uri="{BB962C8B-B14F-4D97-AF65-F5344CB8AC3E}">
        <p14:creationId xmlns:p14="http://schemas.microsoft.com/office/powerpoint/2010/main" val="2692058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89</a:t>
            </a:fld>
            <a:endParaRPr lang="en-US"/>
          </a:p>
        </p:txBody>
      </p:sp>
    </p:spTree>
    <p:extLst>
      <p:ext uri="{BB962C8B-B14F-4D97-AF65-F5344CB8AC3E}">
        <p14:creationId xmlns:p14="http://schemas.microsoft.com/office/powerpoint/2010/main" val="4063554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90</a:t>
            </a:fld>
            <a:endParaRPr lang="en-US"/>
          </a:p>
        </p:txBody>
      </p:sp>
    </p:spTree>
    <p:extLst>
      <p:ext uri="{BB962C8B-B14F-4D97-AF65-F5344CB8AC3E}">
        <p14:creationId xmlns:p14="http://schemas.microsoft.com/office/powerpoint/2010/main" val="2672762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91</a:t>
            </a:fld>
            <a:endParaRPr lang="en-US"/>
          </a:p>
        </p:txBody>
      </p:sp>
    </p:spTree>
    <p:extLst>
      <p:ext uri="{BB962C8B-B14F-4D97-AF65-F5344CB8AC3E}">
        <p14:creationId xmlns:p14="http://schemas.microsoft.com/office/powerpoint/2010/main" val="522391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92</a:t>
            </a:fld>
            <a:endParaRPr lang="en-US"/>
          </a:p>
        </p:txBody>
      </p:sp>
    </p:spTree>
    <p:extLst>
      <p:ext uri="{BB962C8B-B14F-4D97-AF65-F5344CB8AC3E}">
        <p14:creationId xmlns:p14="http://schemas.microsoft.com/office/powerpoint/2010/main" val="266012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93</a:t>
            </a:fld>
            <a:endParaRPr lang="en-US"/>
          </a:p>
        </p:txBody>
      </p:sp>
    </p:spTree>
    <p:extLst>
      <p:ext uri="{BB962C8B-B14F-4D97-AF65-F5344CB8AC3E}">
        <p14:creationId xmlns:p14="http://schemas.microsoft.com/office/powerpoint/2010/main" val="2417815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94</a:t>
            </a:fld>
            <a:endParaRPr lang="en-US"/>
          </a:p>
        </p:txBody>
      </p:sp>
    </p:spTree>
    <p:extLst>
      <p:ext uri="{BB962C8B-B14F-4D97-AF65-F5344CB8AC3E}">
        <p14:creationId xmlns:p14="http://schemas.microsoft.com/office/powerpoint/2010/main" val="91001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77</a:t>
            </a:fld>
            <a:endParaRPr lang="en-US"/>
          </a:p>
        </p:txBody>
      </p:sp>
    </p:spTree>
    <p:extLst>
      <p:ext uri="{BB962C8B-B14F-4D97-AF65-F5344CB8AC3E}">
        <p14:creationId xmlns:p14="http://schemas.microsoft.com/office/powerpoint/2010/main" val="160740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78</a:t>
            </a:fld>
            <a:endParaRPr lang="en-US"/>
          </a:p>
        </p:txBody>
      </p:sp>
    </p:spTree>
    <p:extLst>
      <p:ext uri="{BB962C8B-B14F-4D97-AF65-F5344CB8AC3E}">
        <p14:creationId xmlns:p14="http://schemas.microsoft.com/office/powerpoint/2010/main" val="65687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80</a:t>
            </a:fld>
            <a:endParaRPr lang="en-US"/>
          </a:p>
        </p:txBody>
      </p:sp>
    </p:spTree>
    <p:extLst>
      <p:ext uri="{BB962C8B-B14F-4D97-AF65-F5344CB8AC3E}">
        <p14:creationId xmlns:p14="http://schemas.microsoft.com/office/powerpoint/2010/main" val="124580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81</a:t>
            </a:fld>
            <a:endParaRPr lang="en-US"/>
          </a:p>
        </p:txBody>
      </p:sp>
    </p:spTree>
    <p:extLst>
      <p:ext uri="{BB962C8B-B14F-4D97-AF65-F5344CB8AC3E}">
        <p14:creationId xmlns:p14="http://schemas.microsoft.com/office/powerpoint/2010/main" val="324220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82</a:t>
            </a:fld>
            <a:endParaRPr lang="en-US"/>
          </a:p>
        </p:txBody>
      </p:sp>
    </p:spTree>
    <p:extLst>
      <p:ext uri="{BB962C8B-B14F-4D97-AF65-F5344CB8AC3E}">
        <p14:creationId xmlns:p14="http://schemas.microsoft.com/office/powerpoint/2010/main" val="411104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83</a:t>
            </a:fld>
            <a:endParaRPr lang="en-US"/>
          </a:p>
        </p:txBody>
      </p:sp>
    </p:spTree>
    <p:extLst>
      <p:ext uri="{BB962C8B-B14F-4D97-AF65-F5344CB8AC3E}">
        <p14:creationId xmlns:p14="http://schemas.microsoft.com/office/powerpoint/2010/main" val="399066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84</a:t>
            </a:fld>
            <a:endParaRPr lang="en-US"/>
          </a:p>
        </p:txBody>
      </p:sp>
    </p:spTree>
    <p:extLst>
      <p:ext uri="{BB962C8B-B14F-4D97-AF65-F5344CB8AC3E}">
        <p14:creationId xmlns:p14="http://schemas.microsoft.com/office/powerpoint/2010/main" val="1270779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952F6D-DB33-43BF-A3F9-A7377EDD4BAC}" type="slidenum">
              <a:rPr lang="en-US" smtClean="0"/>
              <a:t>85</a:t>
            </a:fld>
            <a:endParaRPr lang="en-US"/>
          </a:p>
        </p:txBody>
      </p:sp>
    </p:spTree>
    <p:extLst>
      <p:ext uri="{BB962C8B-B14F-4D97-AF65-F5344CB8AC3E}">
        <p14:creationId xmlns:p14="http://schemas.microsoft.com/office/powerpoint/2010/main" val="19816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0AD2-809F-4082-BBD4-33A192D01E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66656E-153C-4B76-894B-3ABCFAF917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E9ACC2-318C-453C-86BC-BC8FBE55A242}"/>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8A90C2B8-D659-479D-B814-2C3FAD7A2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033DB-F798-4B7A-9898-7627C023D838}"/>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1114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3F75-6003-437E-8507-A18A2390D6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95F25-EAF8-42EF-B3EC-631CFFC2CA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8B64C-C0C4-4368-AB05-AA09C2897454}"/>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8E0CD099-51C7-413C-A779-70E719958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0096F-E2D7-4DC9-98C3-51C6DBC15584}"/>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70547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81528-D562-4434-BE4F-F4266BED81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D6943B-0606-4851-90F5-516FD5EEB7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91B78-807E-4FB6-86C6-BB8CCC036FD9}"/>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78156C78-9550-45BB-BB4E-D4B18EF96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4CF11-F616-485C-8D74-0717133D6144}"/>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281485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D937-2F69-418C-81B8-609C39F2AE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46A4DF-D7DE-4F4E-8B55-11EAED1111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1900D-C9E0-4705-A964-D3D69EBC9DAA}"/>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1793839B-16A3-4299-ACBC-D5CBE800E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7C87A-61FD-40F4-8C48-267D2278CF3E}"/>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70187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8C25-903B-4957-B06F-34E899E15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E459A6-20FD-4E9E-8E26-39F85EB0B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241545-B27D-403A-B386-3F3F9E40922B}"/>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3C7CA237-F805-4E63-A1B6-B13BC156E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8D988-494B-4BE5-AE59-C5595260BD32}"/>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015978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F960-CC5C-463F-9744-A5B6D3D53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7B961-75AE-4798-8566-051E6A6356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0D0FE7-4290-4BC7-ACFB-FE27CCDF49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9D19A6-58F4-474D-8AA3-FC2A5DC581E5}"/>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6" name="Footer Placeholder 5">
            <a:extLst>
              <a:ext uri="{FF2B5EF4-FFF2-40B4-BE49-F238E27FC236}">
                <a16:creationId xmlns:a16="http://schemas.microsoft.com/office/drawing/2014/main" id="{4BDB12F7-A864-429B-88A4-785D41F4B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6715C-872E-49FC-B6AC-46CA5E0CE2F9}"/>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192139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973F-3152-4E16-AD89-0800776245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BCF154-3F8F-4C48-921B-C2FABB6F4B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C85DEB-ED5D-4378-8A88-1014720928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570FBF-2462-47AD-B74F-9E3791E25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C64C7A-9CBF-492B-8D0E-7DC368DCB6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F1F0E3-FE6D-4D99-85E5-B5372738D270}"/>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8" name="Footer Placeholder 7">
            <a:extLst>
              <a:ext uri="{FF2B5EF4-FFF2-40B4-BE49-F238E27FC236}">
                <a16:creationId xmlns:a16="http://schemas.microsoft.com/office/drawing/2014/main" id="{3D387CAA-C454-43C3-9EDA-C06C9100D5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97A8-A6FD-4A38-8CF9-772E3F7CF57F}"/>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182109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8A16-AF2E-4C45-91FA-7AEC961CD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710933-27F0-4CC3-8FD1-54FB848C22D4}"/>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4" name="Footer Placeholder 3">
            <a:extLst>
              <a:ext uri="{FF2B5EF4-FFF2-40B4-BE49-F238E27FC236}">
                <a16:creationId xmlns:a16="http://schemas.microsoft.com/office/drawing/2014/main" id="{33B24CE4-4927-4B5F-A673-DEE1476FED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EFAFA0-01E6-4E66-97C4-AE6B87EB3D22}"/>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112295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9E6E-66CD-4324-BF24-9053A164A90B}"/>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3" name="Footer Placeholder 2">
            <a:extLst>
              <a:ext uri="{FF2B5EF4-FFF2-40B4-BE49-F238E27FC236}">
                <a16:creationId xmlns:a16="http://schemas.microsoft.com/office/drawing/2014/main" id="{6E192C0E-E1BA-42E8-A1B3-8361169AE3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F4C9FF-11D6-4175-832A-85E017275A28}"/>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4244993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B90E-BBFC-49E1-8763-CD79EC524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DF5020-0265-4483-9A21-5F1D3593B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F3728F-2C2E-47C7-AC10-7AEC3341B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7D81A3-3D02-4723-84B2-817DDE57286B}"/>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6" name="Footer Placeholder 5">
            <a:extLst>
              <a:ext uri="{FF2B5EF4-FFF2-40B4-BE49-F238E27FC236}">
                <a16:creationId xmlns:a16="http://schemas.microsoft.com/office/drawing/2014/main" id="{E63A6F2D-8303-4E49-B0A6-A293B7B9A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C58B1-DF85-4EEA-B389-ADDC3E135E46}"/>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61326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E356-292B-456D-A90C-8424149FE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2B519-D572-41C4-8389-D585426060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232449-291B-4394-906F-D0E82B6CD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1967C-A5A1-4762-9AB3-325F0EB77D31}"/>
              </a:ext>
            </a:extLst>
          </p:cNvPr>
          <p:cNvSpPr>
            <a:spLocks noGrp="1"/>
          </p:cNvSpPr>
          <p:nvPr>
            <p:ph type="dt" sz="half" idx="10"/>
          </p:nvPr>
        </p:nvSpPr>
        <p:spPr/>
        <p:txBody>
          <a:bodyPr/>
          <a:lstStyle/>
          <a:p>
            <a:fld id="{3DEEFF72-E9CD-4047-B462-EFCC5A5AB419}" type="datetimeFigureOut">
              <a:rPr lang="en-US" smtClean="0"/>
              <a:t>2/2/2018</a:t>
            </a:fld>
            <a:endParaRPr lang="en-US"/>
          </a:p>
        </p:txBody>
      </p:sp>
      <p:sp>
        <p:nvSpPr>
          <p:cNvPr id="6" name="Footer Placeholder 5">
            <a:extLst>
              <a:ext uri="{FF2B5EF4-FFF2-40B4-BE49-F238E27FC236}">
                <a16:creationId xmlns:a16="http://schemas.microsoft.com/office/drawing/2014/main" id="{B5645EE2-DF68-4A35-BD87-4C06CD3DE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F4B3DE-3EEF-4E0E-8126-8E3E378D0B84}"/>
              </a:ext>
            </a:extLst>
          </p:cNvPr>
          <p:cNvSpPr>
            <a:spLocks noGrp="1"/>
          </p:cNvSpPr>
          <p:nvPr>
            <p:ph type="sldNum" sz="quarter" idx="12"/>
          </p:nvPr>
        </p:nvSpPr>
        <p:spPr/>
        <p:txBody>
          <a:bodyPr/>
          <a:lstStyle/>
          <a:p>
            <a:fld id="{82126374-577E-469E-89ED-71297F8E0DAE}" type="slidenum">
              <a:rPr lang="en-US" smtClean="0"/>
              <a:t>‹#›</a:t>
            </a:fld>
            <a:endParaRPr lang="en-US"/>
          </a:p>
        </p:txBody>
      </p:sp>
    </p:spTree>
    <p:extLst>
      <p:ext uri="{BB962C8B-B14F-4D97-AF65-F5344CB8AC3E}">
        <p14:creationId xmlns:p14="http://schemas.microsoft.com/office/powerpoint/2010/main" val="3230768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DEFD9-61CF-4FBF-B848-B4AF99D41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BB3EE1-EC0B-4F6A-98E0-A141F0CD7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C0E80-321E-4851-B4F7-C020DC9E2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EFF72-E9CD-4047-B462-EFCC5A5AB419}" type="datetimeFigureOut">
              <a:rPr lang="en-US" smtClean="0"/>
              <a:t>2/2/2018</a:t>
            </a:fld>
            <a:endParaRPr lang="en-US"/>
          </a:p>
        </p:txBody>
      </p:sp>
      <p:sp>
        <p:nvSpPr>
          <p:cNvPr id="5" name="Footer Placeholder 4">
            <a:extLst>
              <a:ext uri="{FF2B5EF4-FFF2-40B4-BE49-F238E27FC236}">
                <a16:creationId xmlns:a16="http://schemas.microsoft.com/office/drawing/2014/main" id="{ECA3EB48-A349-4980-AEF5-1B0B13BE9B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4A50E-CD75-4D52-8C55-A3C4517D9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26374-577E-469E-89ED-71297F8E0DAE}" type="slidenum">
              <a:rPr lang="en-US" smtClean="0"/>
              <a:t>‹#›</a:t>
            </a:fld>
            <a:endParaRPr lang="en-US"/>
          </a:p>
        </p:txBody>
      </p:sp>
    </p:spTree>
    <p:extLst>
      <p:ext uri="{BB962C8B-B14F-4D97-AF65-F5344CB8AC3E}">
        <p14:creationId xmlns:p14="http://schemas.microsoft.com/office/powerpoint/2010/main" val="1501687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0JL04JJjocc" TargetMode="External"/><Relationship Id="rId1" Type="http://schemas.openxmlformats.org/officeDocument/2006/relationships/tags" Target="../tags/tag6.xml"/><Relationship Id="rId5" Type="http://schemas.openxmlformats.org/officeDocument/2006/relationships/image" Target="../media/image12.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xml"/><Relationship Id="rId7"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17.xml"/><Relationship Id="rId10" Type="http://schemas.openxmlformats.org/officeDocument/2006/relationships/image" Target="../media/image22.png"/><Relationship Id="rId4" Type="http://schemas.openxmlformats.org/officeDocument/2006/relationships/tags" Target="../tags/tag16.xml"/><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tags" Target="../tags/tag23.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xml"/><Relationship Id="rId11" Type="http://schemas.openxmlformats.org/officeDocument/2006/relationships/image" Target="../media/image31.png"/><Relationship Id="rId5" Type="http://schemas.openxmlformats.org/officeDocument/2006/relationships/tags" Target="../tags/tag25.xml"/><Relationship Id="rId10" Type="http://schemas.openxmlformats.org/officeDocument/2006/relationships/image" Target="../media/image30.png"/><Relationship Id="rId4" Type="http://schemas.openxmlformats.org/officeDocument/2006/relationships/tags" Target="../tags/tag24.xml"/><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58.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21.png"/><Relationship Id="rId5" Type="http://schemas.openxmlformats.org/officeDocument/2006/relationships/tags" Target="../tags/tag44.xml"/><Relationship Id="rId15" Type="http://schemas.openxmlformats.org/officeDocument/2006/relationships/image" Target="../media/image33.png"/><Relationship Id="rId10" Type="http://schemas.openxmlformats.org/officeDocument/2006/relationships/image" Target="../media/image20.png"/><Relationship Id="rId4" Type="http://schemas.openxmlformats.org/officeDocument/2006/relationships/tags" Target="../tags/tag43.xml"/><Relationship Id="rId9" Type="http://schemas.openxmlformats.org/officeDocument/2006/relationships/image" Target="../media/image57.png"/><Relationship Id="rId1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9E5xNqVKQw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Layout" Target="../slideLayouts/slideLayout2.xml"/><Relationship Id="rId1" Type="http://schemas.openxmlformats.org/officeDocument/2006/relationships/video" Target="https://www.youtube.com/embed/csmr-qpqH00"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hXxaepw0zAw" TargetMode="Externa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rvVoW3iuq-s" TargetMode="External"/><Relationship Id="rId4" Type="http://schemas.openxmlformats.org/officeDocument/2006/relationships/image" Target="../media/image91.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53BF0-FD70-4440-B31C-381CDB74F364}"/>
              </a:ext>
            </a:extLst>
          </p:cNvPr>
          <p:cNvSpPr>
            <a:spLocks noGrp="1"/>
          </p:cNvSpPr>
          <p:nvPr>
            <p:ph type="ctrTitle"/>
          </p:nvPr>
        </p:nvSpPr>
        <p:spPr>
          <a:xfrm>
            <a:off x="804672" y="1620982"/>
            <a:ext cx="6405753" cy="2628009"/>
          </a:xfrm>
        </p:spPr>
        <p:txBody>
          <a:bodyPr anchor="t">
            <a:normAutofit/>
          </a:bodyPr>
          <a:lstStyle/>
          <a:p>
            <a:pPr algn="l"/>
            <a:r>
              <a:rPr lang="en-US" sz="4400" dirty="0"/>
              <a:t>A Survey of Inverse Reinforcement Learning: Challenges, Methods and Progress</a:t>
            </a:r>
          </a:p>
        </p:txBody>
      </p:sp>
      <p:sp>
        <p:nvSpPr>
          <p:cNvPr id="3" name="Subtitle 2">
            <a:extLst>
              <a:ext uri="{FF2B5EF4-FFF2-40B4-BE49-F238E27FC236}">
                <a16:creationId xmlns:a16="http://schemas.microsoft.com/office/drawing/2014/main" id="{B12139C4-7EA0-4BBD-A4D3-888773F393A1}"/>
              </a:ext>
            </a:extLst>
          </p:cNvPr>
          <p:cNvSpPr>
            <a:spLocks noGrp="1"/>
          </p:cNvSpPr>
          <p:nvPr>
            <p:ph type="subTitle" idx="1"/>
          </p:nvPr>
        </p:nvSpPr>
        <p:spPr>
          <a:xfrm>
            <a:off x="804672" y="4509157"/>
            <a:ext cx="4167376" cy="1155525"/>
          </a:xfrm>
        </p:spPr>
        <p:txBody>
          <a:bodyPr anchor="b">
            <a:normAutofit/>
          </a:bodyPr>
          <a:lstStyle/>
          <a:p>
            <a:pPr algn="l"/>
            <a:r>
              <a:rPr lang="en-US" sz="2800" dirty="0"/>
              <a:t>Prashant Doshi</a:t>
            </a:r>
          </a:p>
          <a:p>
            <a:pPr algn="l"/>
            <a:r>
              <a:rPr lang="en-US" sz="2800" dirty="0"/>
              <a:t>Saurabh Arora</a:t>
            </a:r>
          </a:p>
        </p:txBody>
      </p:sp>
    </p:spTree>
    <p:extLst>
      <p:ext uri="{BB962C8B-B14F-4D97-AF65-F5344CB8AC3E}">
        <p14:creationId xmlns:p14="http://schemas.microsoft.com/office/powerpoint/2010/main" val="70688460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21348C-EA42-49D9-9312-0A76E44CCB7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938914" y="2411581"/>
            <a:ext cx="6808381" cy="1237333"/>
          </a:xfrm>
          <a:prstGeom prst="rect">
            <a:avLst/>
          </a:prstGeom>
        </p:spPr>
      </p:pic>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Significance of IRL</a:t>
            </a:r>
            <a:endParaRPr lang="en-US" sz="2600" kern="1200" dirty="0">
              <a:solidFill>
                <a:schemeClr val="bg1"/>
              </a:solidFill>
              <a:latin typeface="+mj-lt"/>
              <a:ea typeface="+mj-ea"/>
              <a:cs typeface="+mj-cs"/>
            </a:endParaRPr>
          </a:p>
        </p:txBody>
      </p:sp>
    </p:spTree>
    <p:extLst>
      <p:ext uri="{BB962C8B-B14F-4D97-AF65-F5344CB8AC3E}">
        <p14:creationId xmlns:p14="http://schemas.microsoft.com/office/powerpoint/2010/main" val="47241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Significance of IRL</a:t>
            </a:r>
            <a:endParaRPr lang="en-US" sz="26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5C6D3339-BBF8-4583-A456-95E4244B7F8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97544" y="852118"/>
            <a:ext cx="7308190" cy="1647238"/>
          </a:xfrm>
          <a:prstGeom prst="rect">
            <a:avLst/>
          </a:prstGeom>
        </p:spPr>
      </p:pic>
      <p:pic>
        <p:nvPicPr>
          <p:cNvPr id="6" name="Picture 5" descr="A picture containing object, clock&#10;&#10;Description generated with high confidence">
            <a:extLst>
              <a:ext uri="{FF2B5EF4-FFF2-40B4-BE49-F238E27FC236}">
                <a16:creationId xmlns:a16="http://schemas.microsoft.com/office/drawing/2014/main" id="{6DBB11C8-A452-4DB2-A9C6-15030A053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09" y="3609527"/>
            <a:ext cx="5482265" cy="1946861"/>
          </a:xfrm>
          <a:prstGeom prst="rect">
            <a:avLst/>
          </a:prstGeom>
        </p:spPr>
      </p:pic>
    </p:spTree>
    <p:extLst>
      <p:ext uri="{BB962C8B-B14F-4D97-AF65-F5344CB8AC3E}">
        <p14:creationId xmlns:p14="http://schemas.microsoft.com/office/powerpoint/2010/main" val="425991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Significance of IRL</a:t>
            </a:r>
            <a:endParaRPr lang="en-US" sz="2600"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F9B495BE-101E-49C0-8595-B4FA42CAF1E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286583" y="758301"/>
            <a:ext cx="7829333" cy="228571"/>
          </a:xfrm>
          <a:prstGeom prst="rect">
            <a:avLst/>
          </a:prstGeom>
        </p:spPr>
      </p:pic>
      <p:pic>
        <p:nvPicPr>
          <p:cNvPr id="7" name="Online Media 6">
            <a:hlinkClick r:id="" action="ppaction://media"/>
            <a:extLst>
              <a:ext uri="{FF2B5EF4-FFF2-40B4-BE49-F238E27FC236}">
                <a16:creationId xmlns:a16="http://schemas.microsoft.com/office/drawing/2014/main" id="{6F74CDE9-5182-4349-8D7F-D95C58E4832F}"/>
              </a:ext>
            </a:extLst>
          </p:cNvPr>
          <p:cNvPicPr>
            <a:picLocks noRot="1" noChangeAspect="1"/>
          </p:cNvPicPr>
          <p:nvPr>
            <a:videoFile r:link="rId2"/>
          </p:nvPr>
        </p:nvPicPr>
        <p:blipFill>
          <a:blip r:embed="rId5"/>
          <a:stretch>
            <a:fillRect/>
          </a:stretch>
        </p:blipFill>
        <p:spPr>
          <a:xfrm>
            <a:off x="4229395" y="1359196"/>
            <a:ext cx="6041655" cy="4531241"/>
          </a:xfrm>
          <a:prstGeom prst="rect">
            <a:avLst/>
          </a:prstGeom>
        </p:spPr>
      </p:pic>
      <p:sp>
        <p:nvSpPr>
          <p:cNvPr id="6" name="TextBox 5">
            <a:extLst>
              <a:ext uri="{FF2B5EF4-FFF2-40B4-BE49-F238E27FC236}">
                <a16:creationId xmlns:a16="http://schemas.microsoft.com/office/drawing/2014/main" id="{B3F4FF33-925A-4F24-97A8-792314C5FACE}"/>
              </a:ext>
            </a:extLst>
          </p:cNvPr>
          <p:cNvSpPr txBox="1"/>
          <p:nvPr/>
        </p:nvSpPr>
        <p:spPr>
          <a:xfrm>
            <a:off x="4141651" y="6009071"/>
            <a:ext cx="6573403" cy="430887"/>
          </a:xfrm>
          <a:prstGeom prst="rect">
            <a:avLst/>
          </a:prstGeom>
          <a:noFill/>
        </p:spPr>
        <p:txBody>
          <a:bodyPr wrap="none" rtlCol="0">
            <a:spAutoFit/>
          </a:bodyPr>
          <a:lstStyle/>
          <a:p>
            <a:r>
              <a:rPr lang="en-US" sz="2200" dirty="0"/>
              <a:t>Reinforcement learning for helicopter maneuvering [13]</a:t>
            </a:r>
          </a:p>
        </p:txBody>
      </p:sp>
    </p:spTree>
    <p:extLst>
      <p:ext uri="{BB962C8B-B14F-4D97-AF65-F5344CB8AC3E}">
        <p14:creationId xmlns:p14="http://schemas.microsoft.com/office/powerpoint/2010/main" val="47516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Significance of IRL</a:t>
            </a:r>
            <a:endParaRPr lang="en-US" sz="2600"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CA3BFBF3-93C4-4C98-B556-8E30486A04B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713280" y="2296226"/>
            <a:ext cx="8236190" cy="1394286"/>
          </a:xfrm>
          <a:prstGeom prst="rect">
            <a:avLst/>
          </a:prstGeom>
        </p:spPr>
      </p:pic>
    </p:spTree>
    <p:extLst>
      <p:ext uri="{BB962C8B-B14F-4D97-AF65-F5344CB8AC3E}">
        <p14:creationId xmlns:p14="http://schemas.microsoft.com/office/powerpoint/2010/main" val="250735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Significance of IRL</a:t>
            </a:r>
            <a:endParaRPr lang="en-US" sz="2600"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E34FC90D-6FD3-4254-B7F4-C35A6E6E072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38642" y="2220223"/>
            <a:ext cx="8028952" cy="1519238"/>
          </a:xfrm>
          <a:prstGeom prst="rect">
            <a:avLst/>
          </a:prstGeom>
        </p:spPr>
      </p:pic>
    </p:spTree>
    <p:extLst>
      <p:ext uri="{BB962C8B-B14F-4D97-AF65-F5344CB8AC3E}">
        <p14:creationId xmlns:p14="http://schemas.microsoft.com/office/powerpoint/2010/main" val="361386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357510F-9EE5-46C8-8B3B-67760EE9951E}"/>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b="29125"/>
          <a:stretch/>
        </p:blipFill>
        <p:spPr>
          <a:xfrm>
            <a:off x="3334016" y="413889"/>
            <a:ext cx="8217904" cy="4937758"/>
          </a:xfrm>
          <a:prstGeom prst="rect">
            <a:avLst/>
          </a:prstGeom>
        </p:spPr>
      </p:pic>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Formal Definition of IRL : Preliminaries</a:t>
            </a:r>
            <a:endParaRPr lang="en-US" sz="2600" kern="1200" dirty="0">
              <a:solidFill>
                <a:schemeClr val="bg1"/>
              </a:solidFill>
              <a:latin typeface="+mj-lt"/>
              <a:ea typeface="+mj-ea"/>
              <a:cs typeface="+mj-cs"/>
            </a:endParaRPr>
          </a:p>
        </p:txBody>
      </p:sp>
    </p:spTree>
    <p:extLst>
      <p:ext uri="{BB962C8B-B14F-4D97-AF65-F5344CB8AC3E}">
        <p14:creationId xmlns:p14="http://schemas.microsoft.com/office/powerpoint/2010/main" val="135172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262A99-AD23-483E-B327-053EEDE906BF}"/>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t="40515"/>
          <a:stretch/>
        </p:blipFill>
        <p:spPr>
          <a:xfrm>
            <a:off x="3580598" y="1905796"/>
            <a:ext cx="8217904" cy="4144247"/>
          </a:xfrm>
          <a:prstGeom prst="rect">
            <a:avLst/>
          </a:prstGeom>
        </p:spPr>
      </p:pic>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Formal Definition of IRL : Preliminaries</a:t>
            </a:r>
            <a:endParaRPr lang="en-US" sz="2600" kern="1200" dirty="0">
              <a:solidFill>
                <a:schemeClr val="bg1"/>
              </a:solidFill>
              <a:latin typeface="+mj-lt"/>
              <a:ea typeface="+mj-ea"/>
              <a:cs typeface="+mj-cs"/>
            </a:endParaRPr>
          </a:p>
        </p:txBody>
      </p:sp>
    </p:spTree>
    <p:extLst>
      <p:ext uri="{BB962C8B-B14F-4D97-AF65-F5344CB8AC3E}">
        <p14:creationId xmlns:p14="http://schemas.microsoft.com/office/powerpoint/2010/main" val="1189129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Formal Definition of IRL: </a:t>
            </a:r>
            <a:br>
              <a:rPr lang="en-US" sz="2600" dirty="0">
                <a:solidFill>
                  <a:schemeClr val="bg1"/>
                </a:solidFill>
              </a:rPr>
            </a:br>
            <a:r>
              <a:rPr lang="en-US" sz="2600" dirty="0">
                <a:solidFill>
                  <a:schemeClr val="bg1"/>
                </a:solidFill>
              </a:rPr>
              <a:t>Knowing RL</a:t>
            </a:r>
            <a:endParaRPr lang="en-US" sz="26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9763910E-FF33-4BB0-90E8-F1620DE133E4}"/>
              </a:ext>
            </a:extLst>
          </p:cNvPr>
          <p:cNvPicPr>
            <a:picLocks noChangeAspect="1"/>
          </p:cNvPicPr>
          <p:nvPr/>
        </p:nvPicPr>
        <p:blipFill rotWithShape="1">
          <a:blip r:embed="rId3">
            <a:extLst>
              <a:ext uri="{28A0092B-C50C-407E-A947-70E740481C1C}">
                <a14:useLocalDpi xmlns:a14="http://schemas.microsoft.com/office/drawing/2010/main" val="0"/>
              </a:ext>
            </a:extLst>
          </a:blip>
          <a:srcRect t="1" r="57542" b="-3646"/>
          <a:stretch/>
        </p:blipFill>
        <p:spPr>
          <a:xfrm>
            <a:off x="5059680" y="590179"/>
            <a:ext cx="4076293" cy="3980275"/>
          </a:xfrm>
          <a:prstGeom prst="rect">
            <a:avLst/>
          </a:prstGeom>
        </p:spPr>
      </p:pic>
      <p:pic>
        <p:nvPicPr>
          <p:cNvPr id="8" name="Picture 7">
            <a:extLst>
              <a:ext uri="{FF2B5EF4-FFF2-40B4-BE49-F238E27FC236}">
                <a16:creationId xmlns:a16="http://schemas.microsoft.com/office/drawing/2014/main" id="{4341D03D-E941-4159-91D6-760046234F5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121280" y="4909832"/>
            <a:ext cx="8219428" cy="1007238"/>
          </a:xfrm>
          <a:prstGeom prst="rect">
            <a:avLst/>
          </a:prstGeom>
        </p:spPr>
      </p:pic>
    </p:spTree>
    <p:extLst>
      <p:ext uri="{BB962C8B-B14F-4D97-AF65-F5344CB8AC3E}">
        <p14:creationId xmlns:p14="http://schemas.microsoft.com/office/powerpoint/2010/main" val="605618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Formal Definition of IRL</a:t>
            </a:r>
            <a:endParaRPr lang="en-US" sz="2600"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7254A102-D443-400F-8B96-9F04B967A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957" y="1819473"/>
            <a:ext cx="7159910" cy="2863964"/>
          </a:xfrm>
          <a:prstGeom prst="rect">
            <a:avLst/>
          </a:prstGeom>
        </p:spPr>
      </p:pic>
    </p:spTree>
    <p:extLst>
      <p:ext uri="{BB962C8B-B14F-4D97-AF65-F5344CB8AC3E}">
        <p14:creationId xmlns:p14="http://schemas.microsoft.com/office/powerpoint/2010/main" val="3979774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Formal Definition of IRL</a:t>
            </a:r>
            <a:endParaRPr lang="en-US" sz="2600" kern="1200" dirty="0">
              <a:solidFill>
                <a:schemeClr val="bg1"/>
              </a:solidFill>
              <a:latin typeface="+mj-lt"/>
              <a:ea typeface="+mj-ea"/>
              <a:cs typeface="+mj-cs"/>
            </a:endParaRPr>
          </a:p>
        </p:txBody>
      </p:sp>
      <p:pic>
        <p:nvPicPr>
          <p:cNvPr id="12" name="Picture 11">
            <a:extLst>
              <a:ext uri="{FF2B5EF4-FFF2-40B4-BE49-F238E27FC236}">
                <a16:creationId xmlns:a16="http://schemas.microsoft.com/office/drawing/2014/main" id="{997F34A2-53CF-4592-878E-1F6D4FEA749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255624" y="838425"/>
            <a:ext cx="7922962" cy="1235938"/>
          </a:xfrm>
          <a:prstGeom prst="rect">
            <a:avLst/>
          </a:prstGeom>
        </p:spPr>
      </p:pic>
      <p:pic>
        <p:nvPicPr>
          <p:cNvPr id="8" name="Picture 7">
            <a:extLst>
              <a:ext uri="{FF2B5EF4-FFF2-40B4-BE49-F238E27FC236}">
                <a16:creationId xmlns:a16="http://schemas.microsoft.com/office/drawing/2014/main" id="{7254A102-D443-400F-8B96-9F04B967A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7957" y="2897504"/>
            <a:ext cx="7159910" cy="2863964"/>
          </a:xfrm>
          <a:prstGeom prst="rect">
            <a:avLst/>
          </a:prstGeom>
        </p:spPr>
      </p:pic>
    </p:spTree>
    <p:extLst>
      <p:ext uri="{BB962C8B-B14F-4D97-AF65-F5344CB8AC3E}">
        <p14:creationId xmlns:p14="http://schemas.microsoft.com/office/powerpoint/2010/main" val="324595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ED47E1-0F21-4CA4-87AC-7DE29D12697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032515" y="1673290"/>
            <a:ext cx="6557257" cy="3203200"/>
          </a:xfrm>
          <a:prstGeom prst="rect">
            <a:avLst/>
          </a:prstGeom>
        </p:spPr>
      </p:pic>
      <p:sp>
        <p:nvSpPr>
          <p:cNvPr id="2" name="Title 1">
            <a:extLst>
              <a:ext uri="{FF2B5EF4-FFF2-40B4-BE49-F238E27FC236}">
                <a16:creationId xmlns:a16="http://schemas.microsoft.com/office/drawing/2014/main" id="{2BC44E6E-D9A6-4459-A033-1FEB58E15AA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Agenda</a:t>
            </a:r>
          </a:p>
        </p:txBody>
      </p:sp>
    </p:spTree>
    <p:extLst>
      <p:ext uri="{BB962C8B-B14F-4D97-AF65-F5344CB8AC3E}">
        <p14:creationId xmlns:p14="http://schemas.microsoft.com/office/powerpoint/2010/main" val="1264423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411672" y="548887"/>
            <a:ext cx="6405753" cy="3277961"/>
          </a:xfrm>
          <a:prstGeom prst="ellipse">
            <a:avLst/>
          </a:prstGeom>
        </p:spPr>
        <p:txBody>
          <a:bodyPr vert="horz" lIns="91440" tIns="45720" rIns="91440" bIns="45720" rtlCol="0" anchor="t">
            <a:normAutofit/>
          </a:bodyPr>
          <a:lstStyle/>
          <a:p>
            <a:r>
              <a:rPr lang="en-US" sz="4800" dirty="0"/>
              <a:t>Part 1 -- Primary Challenges in IRL</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D0ECE3F7-6C3D-4623-BDA7-021DE20EAC7F}"/>
              </a:ext>
            </a:extLst>
          </p:cNvPr>
          <p:cNvSpPr txBox="1"/>
          <p:nvPr/>
        </p:nvSpPr>
        <p:spPr>
          <a:xfrm>
            <a:off x="1341203" y="3077154"/>
            <a:ext cx="7316298" cy="2246769"/>
          </a:xfrm>
          <a:prstGeom prst="rect">
            <a:avLst/>
          </a:prstGeom>
          <a:noFill/>
        </p:spPr>
        <p:txBody>
          <a:bodyPr wrap="none" rtlCol="0">
            <a:spAutoFit/>
          </a:bodyPr>
          <a:lstStyle/>
          <a:p>
            <a:r>
              <a:rPr lang="en-US" sz="2800" dirty="0"/>
              <a:t>Accurate Inference</a:t>
            </a:r>
          </a:p>
          <a:p>
            <a:r>
              <a:rPr lang="en-US" sz="2800" dirty="0"/>
              <a:t>Generalizability</a:t>
            </a:r>
          </a:p>
          <a:p>
            <a:r>
              <a:rPr lang="en-US" sz="2800" dirty="0"/>
              <a:t>Correctness of Prior Knowledge</a:t>
            </a:r>
          </a:p>
          <a:p>
            <a:r>
              <a:rPr lang="en-US" sz="2800" dirty="0"/>
              <a:t>Growth in Solution Complexity with Problem Size</a:t>
            </a:r>
          </a:p>
          <a:p>
            <a:r>
              <a:rPr lang="en-US" sz="2800" dirty="0"/>
              <a:t>Direct Learning of Reward or Policy Matching</a:t>
            </a:r>
          </a:p>
        </p:txBody>
      </p:sp>
    </p:spTree>
    <p:extLst>
      <p:ext uri="{BB962C8B-B14F-4D97-AF65-F5344CB8AC3E}">
        <p14:creationId xmlns:p14="http://schemas.microsoft.com/office/powerpoint/2010/main" val="50133189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Accurate Inference</a:t>
            </a:r>
            <a:endParaRPr lang="en-US" sz="2600" kern="1200" dirty="0">
              <a:solidFill>
                <a:schemeClr val="bg1"/>
              </a:solidFill>
              <a:latin typeface="+mj-lt"/>
              <a:ea typeface="+mj-ea"/>
              <a:cs typeface="+mj-cs"/>
            </a:endParaRPr>
          </a:p>
        </p:txBody>
      </p:sp>
      <p:sp>
        <p:nvSpPr>
          <p:cNvPr id="7" name="Content Placeholder 4">
            <a:extLst>
              <a:ext uri="{FF2B5EF4-FFF2-40B4-BE49-F238E27FC236}">
                <a16:creationId xmlns:a16="http://schemas.microsoft.com/office/drawing/2014/main" id="{8C625736-AA77-4F9E-A1D0-B8A4C953D609}"/>
              </a:ext>
            </a:extLst>
          </p:cNvPr>
          <p:cNvSpPr>
            <a:spLocks noGrp="1"/>
          </p:cNvSpPr>
          <p:nvPr>
            <p:ph idx="1"/>
          </p:nvPr>
        </p:nvSpPr>
        <p:spPr>
          <a:xfrm>
            <a:off x="3518264" y="890546"/>
            <a:ext cx="8168639" cy="4367254"/>
          </a:xfrm>
        </p:spPr>
        <p:txBody>
          <a:bodyPr>
            <a:normAutofit/>
          </a:bodyPr>
          <a:lstStyle/>
          <a:p>
            <a:pPr algn="just"/>
            <a:r>
              <a:rPr lang="en-US" sz="2200" dirty="0"/>
              <a:t>Ambiguity in solution: many reward functions (including highly degenerate ones such as a function with all rewards values zero) explain the behavior of demonstrator</a:t>
            </a:r>
          </a:p>
          <a:p>
            <a:pPr algn="just"/>
            <a:endParaRPr lang="en-US" sz="2200" dirty="0"/>
          </a:p>
        </p:txBody>
      </p:sp>
      <p:sp>
        <p:nvSpPr>
          <p:cNvPr id="5" name="Oval 4">
            <a:extLst>
              <a:ext uri="{FF2B5EF4-FFF2-40B4-BE49-F238E27FC236}">
                <a16:creationId xmlns:a16="http://schemas.microsoft.com/office/drawing/2014/main" id="{146F062D-AFD8-4CFC-8557-00A3B0BF6116}"/>
              </a:ext>
            </a:extLst>
          </p:cNvPr>
          <p:cNvSpPr/>
          <p:nvPr/>
        </p:nvSpPr>
        <p:spPr>
          <a:xfrm>
            <a:off x="4912401" y="3220698"/>
            <a:ext cx="1424763" cy="17650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FF2A350-4C58-4DF6-94FA-925583E5D643}"/>
              </a:ext>
            </a:extLst>
          </p:cNvPr>
          <p:cNvSpPr/>
          <p:nvPr/>
        </p:nvSpPr>
        <p:spPr>
          <a:xfrm>
            <a:off x="7726547" y="3292218"/>
            <a:ext cx="1644502" cy="24508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736C17-D0AF-4981-BE64-FD439392885D}"/>
              </a:ext>
            </a:extLst>
          </p:cNvPr>
          <p:cNvSpPr txBox="1"/>
          <p:nvPr/>
        </p:nvSpPr>
        <p:spPr>
          <a:xfrm>
            <a:off x="4314194" y="2837487"/>
            <a:ext cx="2877839" cy="400110"/>
          </a:xfrm>
          <a:prstGeom prst="rect">
            <a:avLst/>
          </a:prstGeom>
          <a:noFill/>
        </p:spPr>
        <p:txBody>
          <a:bodyPr wrap="none" rtlCol="0">
            <a:spAutoFit/>
          </a:bodyPr>
          <a:lstStyle/>
          <a:p>
            <a:r>
              <a:rPr lang="en-US" sz="2000" dirty="0"/>
              <a:t>space of reward functions</a:t>
            </a:r>
          </a:p>
        </p:txBody>
      </p:sp>
      <p:sp>
        <p:nvSpPr>
          <p:cNvPr id="10" name="TextBox 9">
            <a:extLst>
              <a:ext uri="{FF2B5EF4-FFF2-40B4-BE49-F238E27FC236}">
                <a16:creationId xmlns:a16="http://schemas.microsoft.com/office/drawing/2014/main" id="{22C86C13-5F27-44AE-B34B-6629DC002946}"/>
              </a:ext>
            </a:extLst>
          </p:cNvPr>
          <p:cNvSpPr txBox="1"/>
          <p:nvPr/>
        </p:nvSpPr>
        <p:spPr>
          <a:xfrm>
            <a:off x="7544241" y="2874002"/>
            <a:ext cx="2520242" cy="400110"/>
          </a:xfrm>
          <a:prstGeom prst="rect">
            <a:avLst/>
          </a:prstGeom>
          <a:noFill/>
        </p:spPr>
        <p:txBody>
          <a:bodyPr wrap="none" rtlCol="0">
            <a:spAutoFit/>
          </a:bodyPr>
          <a:lstStyle/>
          <a:p>
            <a:r>
              <a:rPr lang="en-US" sz="2000" dirty="0"/>
              <a:t>space of MDP policies </a:t>
            </a:r>
          </a:p>
        </p:txBody>
      </p:sp>
      <p:cxnSp>
        <p:nvCxnSpPr>
          <p:cNvPr id="12" name="Straight Arrow Connector 11">
            <a:extLst>
              <a:ext uri="{FF2B5EF4-FFF2-40B4-BE49-F238E27FC236}">
                <a16:creationId xmlns:a16="http://schemas.microsoft.com/office/drawing/2014/main" id="{E6768927-5278-470F-9612-10FFF2939784}"/>
              </a:ext>
            </a:extLst>
          </p:cNvPr>
          <p:cNvCxnSpPr>
            <a:cxnSpLocks/>
          </p:cNvCxnSpPr>
          <p:nvPr/>
        </p:nvCxnSpPr>
        <p:spPr>
          <a:xfrm flipH="1" flipV="1">
            <a:off x="10924741" y="3184737"/>
            <a:ext cx="1" cy="25582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D15A187-F8C5-4664-98CF-148B64CAC40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0276406" y="2313471"/>
            <a:ext cx="1782857" cy="765257"/>
          </a:xfrm>
          <a:prstGeom prst="rect">
            <a:avLst/>
          </a:prstGeom>
        </p:spPr>
      </p:pic>
      <p:sp>
        <p:nvSpPr>
          <p:cNvPr id="14" name="Oval 13">
            <a:extLst>
              <a:ext uri="{FF2B5EF4-FFF2-40B4-BE49-F238E27FC236}">
                <a16:creationId xmlns:a16="http://schemas.microsoft.com/office/drawing/2014/main" id="{AA5858B0-AFD0-4DDA-9646-3201E75DB4B9}"/>
              </a:ext>
            </a:extLst>
          </p:cNvPr>
          <p:cNvSpPr/>
          <p:nvPr/>
        </p:nvSpPr>
        <p:spPr>
          <a:xfrm>
            <a:off x="5412130" y="38011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4FDAD-1E07-4AFC-BD52-319C9DC26E1C}"/>
              </a:ext>
            </a:extLst>
          </p:cNvPr>
          <p:cNvSpPr/>
          <p:nvPr/>
        </p:nvSpPr>
        <p:spPr>
          <a:xfrm>
            <a:off x="8625174" y="422887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D23400-9E7F-4D11-89CF-BA190BD5B644}"/>
              </a:ext>
            </a:extLst>
          </p:cNvPr>
          <p:cNvSpPr/>
          <p:nvPr/>
        </p:nvSpPr>
        <p:spPr>
          <a:xfrm>
            <a:off x="10901882" y="45232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05EEDCB-8CDF-4245-9F6E-90F894F79DCA}"/>
              </a:ext>
            </a:extLst>
          </p:cNvPr>
          <p:cNvCxnSpPr>
            <a:cxnSpLocks/>
          </p:cNvCxnSpPr>
          <p:nvPr/>
        </p:nvCxnSpPr>
        <p:spPr>
          <a:xfrm>
            <a:off x="5479600" y="3812890"/>
            <a:ext cx="3101872" cy="40938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46DBD2-B9C4-4E1B-ACDB-A6B37E88F5BA}"/>
              </a:ext>
            </a:extLst>
          </p:cNvPr>
          <p:cNvCxnSpPr>
            <a:cxnSpLocks/>
          </p:cNvCxnSpPr>
          <p:nvPr/>
        </p:nvCxnSpPr>
        <p:spPr>
          <a:xfrm>
            <a:off x="8755336" y="4258564"/>
            <a:ext cx="2110389" cy="2590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97565A2-A0F1-41A8-A838-65D0435055D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80635" y="4357922"/>
            <a:ext cx="222477" cy="146286"/>
          </a:xfrm>
          <a:prstGeom prst="rect">
            <a:avLst/>
          </a:prstGeom>
        </p:spPr>
      </p:pic>
      <p:sp>
        <p:nvSpPr>
          <p:cNvPr id="22" name="Oval 21">
            <a:extLst>
              <a:ext uri="{FF2B5EF4-FFF2-40B4-BE49-F238E27FC236}">
                <a16:creationId xmlns:a16="http://schemas.microsoft.com/office/drawing/2014/main" id="{7A675DAD-CE88-46FA-80D9-812F6D3694B4}"/>
              </a:ext>
            </a:extLst>
          </p:cNvPr>
          <p:cNvSpPr/>
          <p:nvPr/>
        </p:nvSpPr>
        <p:spPr>
          <a:xfrm>
            <a:off x="5857706" y="43908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267D96A-0821-4CFA-96C7-85328BBF3FB4}"/>
              </a:ext>
            </a:extLst>
          </p:cNvPr>
          <p:cNvCxnSpPr>
            <a:cxnSpLocks/>
          </p:cNvCxnSpPr>
          <p:nvPr/>
        </p:nvCxnSpPr>
        <p:spPr>
          <a:xfrm>
            <a:off x="5931995" y="4448433"/>
            <a:ext cx="2283947" cy="497233"/>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2D69148-13EC-4626-A7E8-393FCF959FED}"/>
              </a:ext>
            </a:extLst>
          </p:cNvPr>
          <p:cNvSpPr/>
          <p:nvPr/>
        </p:nvSpPr>
        <p:spPr>
          <a:xfrm>
            <a:off x="8254641" y="496436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88AF45B-ACD4-4567-ABEE-DBC0DB337236}"/>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310101" y="5093408"/>
            <a:ext cx="228572" cy="146286"/>
          </a:xfrm>
          <a:prstGeom prst="rect">
            <a:avLst/>
          </a:prstGeom>
        </p:spPr>
      </p:pic>
      <p:cxnSp>
        <p:nvCxnSpPr>
          <p:cNvPr id="27" name="Straight Arrow Connector 26">
            <a:extLst>
              <a:ext uri="{FF2B5EF4-FFF2-40B4-BE49-F238E27FC236}">
                <a16:creationId xmlns:a16="http://schemas.microsoft.com/office/drawing/2014/main" id="{4C0A11A1-F2D4-4B82-85E6-1AC2038ECD96}"/>
              </a:ext>
            </a:extLst>
          </p:cNvPr>
          <p:cNvCxnSpPr>
            <a:cxnSpLocks/>
          </p:cNvCxnSpPr>
          <p:nvPr/>
        </p:nvCxnSpPr>
        <p:spPr>
          <a:xfrm flipV="1">
            <a:off x="8375087" y="4568959"/>
            <a:ext cx="2490638" cy="40998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49AF4E65-4BED-4A0D-925B-736B5F4C63A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124955" y="3743961"/>
            <a:ext cx="266667" cy="210287"/>
          </a:xfrm>
          <a:prstGeom prst="rect">
            <a:avLst/>
          </a:prstGeom>
        </p:spPr>
      </p:pic>
      <p:pic>
        <p:nvPicPr>
          <p:cNvPr id="40" name="Picture 39">
            <a:extLst>
              <a:ext uri="{FF2B5EF4-FFF2-40B4-BE49-F238E27FC236}">
                <a16:creationId xmlns:a16="http://schemas.microsoft.com/office/drawing/2014/main" id="{22349DA0-1227-4566-9E23-80ADA981CAD6}"/>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543083" y="4361888"/>
            <a:ext cx="272762" cy="210287"/>
          </a:xfrm>
          <a:prstGeom prst="rect">
            <a:avLst/>
          </a:prstGeom>
        </p:spPr>
      </p:pic>
      <p:sp>
        <p:nvSpPr>
          <p:cNvPr id="31" name="Oval 30">
            <a:extLst>
              <a:ext uri="{FF2B5EF4-FFF2-40B4-BE49-F238E27FC236}">
                <a16:creationId xmlns:a16="http://schemas.microsoft.com/office/drawing/2014/main" id="{6FA34732-A18D-48FC-81C9-2DA71C47B34D}"/>
              </a:ext>
            </a:extLst>
          </p:cNvPr>
          <p:cNvSpPr/>
          <p:nvPr/>
        </p:nvSpPr>
        <p:spPr>
          <a:xfrm>
            <a:off x="5029358" y="3539755"/>
            <a:ext cx="576828" cy="562248"/>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903E38F-2AE2-4C2D-92C4-1923EBE84FEF}"/>
              </a:ext>
            </a:extLst>
          </p:cNvPr>
          <p:cNvSpPr/>
          <p:nvPr/>
        </p:nvSpPr>
        <p:spPr>
          <a:xfrm>
            <a:off x="5427232" y="4139936"/>
            <a:ext cx="576828" cy="5622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AE1910C-3266-45E2-AD18-288CCE4F8174}"/>
              </a:ext>
            </a:extLst>
          </p:cNvPr>
          <p:cNvSpPr txBox="1"/>
          <p:nvPr/>
        </p:nvSpPr>
        <p:spPr>
          <a:xfrm>
            <a:off x="4391452" y="3880746"/>
            <a:ext cx="375424" cy="584775"/>
          </a:xfrm>
          <a:prstGeom prst="rect">
            <a:avLst/>
          </a:prstGeom>
          <a:noFill/>
        </p:spPr>
        <p:txBody>
          <a:bodyPr wrap="none" rtlCol="0">
            <a:spAutoFit/>
          </a:bodyPr>
          <a:lstStyle/>
          <a:p>
            <a:r>
              <a:rPr lang="en-US" sz="3200" dirty="0">
                <a:solidFill>
                  <a:sysClr val="windowText" lastClr="000000"/>
                </a:solidFill>
              </a:rPr>
              <a:t>?</a:t>
            </a:r>
          </a:p>
        </p:txBody>
      </p:sp>
      <p:sp>
        <p:nvSpPr>
          <p:cNvPr id="34" name="Oval 33">
            <a:extLst>
              <a:ext uri="{FF2B5EF4-FFF2-40B4-BE49-F238E27FC236}">
                <a16:creationId xmlns:a16="http://schemas.microsoft.com/office/drawing/2014/main" id="{C59D3121-28E0-4FF5-B89C-08993A4369AD}"/>
              </a:ext>
            </a:extLst>
          </p:cNvPr>
          <p:cNvSpPr/>
          <p:nvPr/>
        </p:nvSpPr>
        <p:spPr>
          <a:xfrm>
            <a:off x="8414602" y="4046149"/>
            <a:ext cx="576828" cy="562248"/>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73E775-9519-405D-B5B2-F5F433C0DC8A}"/>
              </a:ext>
            </a:extLst>
          </p:cNvPr>
          <p:cNvSpPr/>
          <p:nvPr/>
        </p:nvSpPr>
        <p:spPr>
          <a:xfrm>
            <a:off x="8069293" y="4827735"/>
            <a:ext cx="576828" cy="5622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8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Accurate Inference</a:t>
            </a:r>
            <a:endParaRPr lang="en-US" sz="2600" kern="1200" dirty="0">
              <a:solidFill>
                <a:schemeClr val="bg1"/>
              </a:solidFill>
              <a:latin typeface="+mj-lt"/>
              <a:ea typeface="+mj-ea"/>
              <a:cs typeface="+mj-cs"/>
            </a:endParaRPr>
          </a:p>
        </p:txBody>
      </p:sp>
      <p:sp>
        <p:nvSpPr>
          <p:cNvPr id="7" name="Content Placeholder 4">
            <a:extLst>
              <a:ext uri="{FF2B5EF4-FFF2-40B4-BE49-F238E27FC236}">
                <a16:creationId xmlns:a16="http://schemas.microsoft.com/office/drawing/2014/main" id="{8C625736-AA77-4F9E-A1D0-B8A4C953D609}"/>
              </a:ext>
            </a:extLst>
          </p:cNvPr>
          <p:cNvSpPr>
            <a:spLocks noGrp="1"/>
          </p:cNvSpPr>
          <p:nvPr>
            <p:ph idx="1"/>
          </p:nvPr>
        </p:nvSpPr>
        <p:spPr>
          <a:xfrm>
            <a:off x="3518264" y="1600200"/>
            <a:ext cx="8168639" cy="3657600"/>
          </a:xfrm>
        </p:spPr>
        <p:txBody>
          <a:bodyPr>
            <a:normAutofit/>
          </a:bodyPr>
          <a:lstStyle/>
          <a:p>
            <a:pPr algn="just"/>
            <a:endParaRPr lang="en-US" sz="2200" dirty="0"/>
          </a:p>
          <a:p>
            <a:pPr algn="just"/>
            <a:r>
              <a:rPr lang="en-US" sz="2200" dirty="0"/>
              <a:t>Ambiguity in solution: many reward functions (including highly degenerate ones such as a function with all rewards values zero) explain the behavior of demonstrator</a:t>
            </a:r>
          </a:p>
          <a:p>
            <a:pPr algn="just"/>
            <a:r>
              <a:rPr lang="en-US" sz="2200" dirty="0"/>
              <a:t>Perturbed Input: learner's sensing of expert's state and action could be imprecise due to noisy sensors, causing an incorrect inference.</a:t>
            </a:r>
          </a:p>
        </p:txBody>
      </p:sp>
    </p:spTree>
    <p:extLst>
      <p:ext uri="{BB962C8B-B14F-4D97-AF65-F5344CB8AC3E}">
        <p14:creationId xmlns:p14="http://schemas.microsoft.com/office/powerpoint/2010/main" val="9458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358930" y="1759132"/>
            <a:ext cx="3161211" cy="302450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Generalizability</a:t>
            </a:r>
            <a:endParaRPr lang="en-US" sz="2600" kern="1200" dirty="0">
              <a:solidFill>
                <a:schemeClr val="bg1"/>
              </a:solidFill>
              <a:latin typeface="+mj-lt"/>
              <a:ea typeface="+mj-ea"/>
              <a:cs typeface="+mj-cs"/>
            </a:endParaRPr>
          </a:p>
        </p:txBody>
      </p:sp>
      <p:sp>
        <p:nvSpPr>
          <p:cNvPr id="7" name="Content Placeholder 4">
            <a:extLst>
              <a:ext uri="{FF2B5EF4-FFF2-40B4-BE49-F238E27FC236}">
                <a16:creationId xmlns:a16="http://schemas.microsoft.com/office/drawing/2014/main" id="{8C625736-AA77-4F9E-A1D0-B8A4C953D609}"/>
              </a:ext>
            </a:extLst>
          </p:cNvPr>
          <p:cNvSpPr>
            <a:spLocks noGrp="1"/>
          </p:cNvSpPr>
          <p:nvPr>
            <p:ph idx="1"/>
          </p:nvPr>
        </p:nvSpPr>
        <p:spPr>
          <a:xfrm>
            <a:off x="3631480" y="1053737"/>
            <a:ext cx="8400099" cy="5123225"/>
          </a:xfrm>
        </p:spPr>
        <p:txBody>
          <a:bodyPr>
            <a:normAutofit/>
          </a:bodyPr>
          <a:lstStyle/>
          <a:p>
            <a:pPr algn="just"/>
            <a:endParaRPr lang="en-US" sz="2200" dirty="0"/>
          </a:p>
          <a:p>
            <a:pPr algn="just"/>
            <a:endParaRPr lang="en-US" sz="2200" dirty="0"/>
          </a:p>
          <a:p>
            <a:pPr marL="0" indent="0" algn="just">
              <a:buNone/>
            </a:pPr>
            <a:endParaRPr lang="en-US" sz="2200" dirty="0"/>
          </a:p>
          <a:p>
            <a:pPr algn="just"/>
            <a:r>
              <a:rPr lang="en-US" sz="2200" dirty="0"/>
              <a:t>Demonstration data often covers a fraction of the complete space.</a:t>
            </a:r>
          </a:p>
          <a:p>
            <a:pPr algn="just"/>
            <a:r>
              <a:rPr lang="en-US" sz="2200" dirty="0"/>
              <a:t>Learner should compute a reward function that correctly model the preferences of demonstrator for the unobserved space.</a:t>
            </a:r>
          </a:p>
          <a:p>
            <a:pPr algn="just"/>
            <a:endParaRPr lang="en-US" sz="2200" dirty="0"/>
          </a:p>
        </p:txBody>
      </p:sp>
    </p:spTree>
    <p:extLst>
      <p:ext uri="{BB962C8B-B14F-4D97-AF65-F5344CB8AC3E}">
        <p14:creationId xmlns:p14="http://schemas.microsoft.com/office/powerpoint/2010/main" val="411435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67840"/>
            <a:ext cx="3291840" cy="3082834"/>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Correctness of Prior Knowledge</a:t>
            </a:r>
            <a:endParaRPr lang="en-US" sz="26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BE52D79A-5117-4ABE-B3AE-6E113E7B405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92438" y="2225500"/>
            <a:ext cx="7847619" cy="2151619"/>
          </a:xfrm>
          <a:prstGeom prst="rect">
            <a:avLst/>
          </a:prstGeom>
        </p:spPr>
      </p:pic>
    </p:spTree>
    <p:extLst>
      <p:ext uri="{BB962C8B-B14F-4D97-AF65-F5344CB8AC3E}">
        <p14:creationId xmlns:p14="http://schemas.microsoft.com/office/powerpoint/2010/main" val="378398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67840"/>
            <a:ext cx="3291840" cy="3082834"/>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Growth in Solution Complexity with Problem Size</a:t>
            </a:r>
            <a:endParaRPr lang="en-US" sz="2600" kern="1200" dirty="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84266" y="867387"/>
            <a:ext cx="8490858" cy="5123225"/>
          </a:xfrm>
        </p:spPr>
        <p:txBody>
          <a:bodyPr>
            <a:normAutofit/>
          </a:bodyPr>
          <a:lstStyle/>
          <a:p>
            <a:pPr algn="just"/>
            <a:endParaRPr lang="en-US" sz="2200" dirty="0"/>
          </a:p>
          <a:p>
            <a:pPr algn="just"/>
            <a:endParaRPr lang="en-US" sz="2200" dirty="0"/>
          </a:p>
          <a:p>
            <a:pPr algn="just"/>
            <a:endParaRPr lang="en-US" sz="2200" dirty="0"/>
          </a:p>
          <a:p>
            <a:pPr algn="just"/>
            <a:r>
              <a:rPr lang="en-US" sz="2200" dirty="0"/>
              <a:t>Computational complexity is the sum of the time complexity of each iteration and its space complexity</a:t>
            </a:r>
          </a:p>
          <a:p>
            <a:pPr algn="just"/>
            <a:r>
              <a:rPr lang="en-US" sz="2200" dirty="0"/>
              <a:t>Complexity of solving an MDP is exponential in the number of components of state vector (dimensions). Discretization of continuous state space may lead to an exponential blowup. </a:t>
            </a:r>
          </a:p>
          <a:p>
            <a:pPr algn="just"/>
            <a:r>
              <a:rPr lang="en-US" sz="2200" dirty="0"/>
              <a:t>As the problem size increases, the expert must demonstrate more trajectories in order to maintain the required extent of training. </a:t>
            </a:r>
          </a:p>
        </p:txBody>
      </p:sp>
    </p:spTree>
    <p:extLst>
      <p:ext uri="{BB962C8B-B14F-4D97-AF65-F5344CB8AC3E}">
        <p14:creationId xmlns:p14="http://schemas.microsoft.com/office/powerpoint/2010/main" val="115558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291840"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Direct Learning of Reward or Policy Matching</a:t>
            </a:r>
            <a:endParaRPr lang="en-US" sz="2600" kern="1200" dirty="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34764" y="1034486"/>
            <a:ext cx="8569234" cy="5123225"/>
          </a:xfrm>
        </p:spPr>
        <p:txBody>
          <a:bodyPr>
            <a:normAutofit/>
          </a:bodyPr>
          <a:lstStyle/>
          <a:p>
            <a:pPr algn="just"/>
            <a:endParaRPr lang="en-US" sz="2200" dirty="0"/>
          </a:p>
          <a:p>
            <a:pPr algn="just"/>
            <a:endParaRPr lang="en-US" sz="2200" dirty="0"/>
          </a:p>
          <a:p>
            <a:pPr algn="just"/>
            <a:r>
              <a:rPr lang="en-US" sz="2200" dirty="0"/>
              <a:t>Learning Approaches:</a:t>
            </a:r>
          </a:p>
          <a:p>
            <a:pPr lvl="1" algn="just"/>
            <a:r>
              <a:rPr lang="en-US" sz="2200" dirty="0"/>
              <a:t>approximate parametric reward function by tuning it using input data</a:t>
            </a:r>
          </a:p>
          <a:p>
            <a:pPr lvl="1" algn="just"/>
            <a:r>
              <a:rPr lang="en-US" sz="2200" dirty="0"/>
              <a:t>learning a parametric policy by matching its actions (action values) with demonstration, using reward function only as means</a:t>
            </a:r>
          </a:p>
          <a:p>
            <a:pPr algn="just"/>
            <a:r>
              <a:rPr lang="en-US" sz="2200" dirty="0"/>
              <a:t>First offers better generalization to the task at hand, it may lead to policies that do not fully reproduce the observed trajectories</a:t>
            </a:r>
          </a:p>
          <a:p>
            <a:pPr algn="just"/>
            <a:r>
              <a:rPr lang="en-US" sz="2200" dirty="0"/>
              <a:t>Second approach results in precise imitation but it is limited in its generalizability</a:t>
            </a:r>
          </a:p>
        </p:txBody>
      </p:sp>
    </p:spTree>
    <p:extLst>
      <p:ext uri="{BB962C8B-B14F-4D97-AF65-F5344CB8AC3E}">
        <p14:creationId xmlns:p14="http://schemas.microsoft.com/office/powerpoint/2010/main" val="491412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0" y="522761"/>
            <a:ext cx="8183689" cy="3277961"/>
          </a:xfrm>
          <a:prstGeom prst="ellipse">
            <a:avLst/>
          </a:prstGeom>
        </p:spPr>
        <p:txBody>
          <a:bodyPr vert="horz" lIns="91440" tIns="45720" rIns="91440" bIns="45720" rtlCol="0" anchor="t">
            <a:normAutofit/>
          </a:bodyPr>
          <a:lstStyle/>
          <a:p>
            <a:r>
              <a:rPr lang="en-US" sz="4800" dirty="0"/>
              <a:t>Part 2 -- Foundational Methods</a:t>
            </a:r>
            <a:br>
              <a:rPr lang="en-US" sz="4800" dirty="0"/>
            </a:b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D0ECE3F7-6C3D-4623-BDA7-021DE20EAC7F}"/>
              </a:ext>
            </a:extLst>
          </p:cNvPr>
          <p:cNvSpPr txBox="1"/>
          <p:nvPr/>
        </p:nvSpPr>
        <p:spPr>
          <a:xfrm>
            <a:off x="1341203" y="3077154"/>
            <a:ext cx="4742067" cy="1815882"/>
          </a:xfrm>
          <a:prstGeom prst="rect">
            <a:avLst/>
          </a:prstGeom>
          <a:noFill/>
        </p:spPr>
        <p:txBody>
          <a:bodyPr wrap="none" rtlCol="0">
            <a:spAutoFit/>
          </a:bodyPr>
          <a:lstStyle/>
          <a:p>
            <a:r>
              <a:rPr lang="en-US" sz="2800" dirty="0"/>
              <a:t>Maximum Margin Optimization</a:t>
            </a:r>
          </a:p>
          <a:p>
            <a:r>
              <a:rPr lang="en-US" sz="2800" dirty="0"/>
              <a:t>Entropy Optimization</a:t>
            </a:r>
          </a:p>
          <a:p>
            <a:r>
              <a:rPr lang="en-US" sz="2800" dirty="0"/>
              <a:t>Bayesian Update</a:t>
            </a:r>
          </a:p>
          <a:p>
            <a:r>
              <a:rPr lang="en-US" sz="2800" dirty="0"/>
              <a:t>Regression and Classification</a:t>
            </a:r>
          </a:p>
        </p:txBody>
      </p:sp>
    </p:spTree>
    <p:extLst>
      <p:ext uri="{BB962C8B-B14F-4D97-AF65-F5344CB8AC3E}">
        <p14:creationId xmlns:p14="http://schemas.microsoft.com/office/powerpoint/2010/main" val="115749106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Template</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CDBCA1EA-CC40-4DAB-9073-6194DBEC900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44390" y="1409951"/>
            <a:ext cx="8227047" cy="4038095"/>
          </a:xfrm>
          <a:prstGeom prst="rect">
            <a:avLst/>
          </a:prstGeom>
        </p:spPr>
      </p:pic>
    </p:spTree>
    <p:extLst>
      <p:ext uri="{BB962C8B-B14F-4D97-AF65-F5344CB8AC3E}">
        <p14:creationId xmlns:p14="http://schemas.microsoft.com/office/powerpoint/2010/main" val="168835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Maximum Margin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C2966A30-5EA3-41DE-B03C-613369C97FA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54120" y="2022130"/>
            <a:ext cx="7829333" cy="3364571"/>
          </a:xfrm>
          <a:prstGeom prst="rect">
            <a:avLst/>
          </a:prstGeom>
        </p:spPr>
      </p:pic>
      <p:sp>
        <p:nvSpPr>
          <p:cNvPr id="3" name="Rectangle 2">
            <a:extLst>
              <a:ext uri="{FF2B5EF4-FFF2-40B4-BE49-F238E27FC236}">
                <a16:creationId xmlns:a16="http://schemas.microsoft.com/office/drawing/2014/main" id="{4637EC6E-2A40-4DA8-9EC2-67326FA32613}"/>
              </a:ext>
            </a:extLst>
          </p:cNvPr>
          <p:cNvSpPr/>
          <p:nvPr/>
        </p:nvSpPr>
        <p:spPr>
          <a:xfrm>
            <a:off x="3794646" y="3705727"/>
            <a:ext cx="5512983" cy="8951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91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D5F9B9-48CE-4927-B553-291C45AA454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038599" y="1257885"/>
            <a:ext cx="6228724" cy="3759695"/>
          </a:xfrm>
          <a:prstGeom prst="rect">
            <a:avLst/>
          </a:prstGeom>
        </p:spPr>
      </p:pic>
      <p:sp>
        <p:nvSpPr>
          <p:cNvPr id="2" name="Title 1">
            <a:extLst>
              <a:ext uri="{FF2B5EF4-FFF2-40B4-BE49-F238E27FC236}">
                <a16:creationId xmlns:a16="http://schemas.microsoft.com/office/drawing/2014/main" id="{2BC44E6E-D9A6-4459-A033-1FEB58E15AA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Agenda</a:t>
            </a:r>
          </a:p>
        </p:txBody>
      </p:sp>
    </p:spTree>
    <p:extLst>
      <p:ext uri="{BB962C8B-B14F-4D97-AF65-F5344CB8AC3E}">
        <p14:creationId xmlns:p14="http://schemas.microsoft.com/office/powerpoint/2010/main" val="96744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Maximum Margin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10" name="Picture 9">
            <a:extLst>
              <a:ext uri="{FF2B5EF4-FFF2-40B4-BE49-F238E27FC236}">
                <a16:creationId xmlns:a16="http://schemas.microsoft.com/office/drawing/2014/main" id="{78E55B72-C330-44AA-AD08-BF9F09D94F2F}"/>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375611" y="239466"/>
            <a:ext cx="8236190" cy="2101333"/>
          </a:xfrm>
          <a:prstGeom prst="rect">
            <a:avLst/>
          </a:prstGeom>
        </p:spPr>
      </p:pic>
      <p:sp>
        <p:nvSpPr>
          <p:cNvPr id="8" name="Oval 7">
            <a:extLst>
              <a:ext uri="{FF2B5EF4-FFF2-40B4-BE49-F238E27FC236}">
                <a16:creationId xmlns:a16="http://schemas.microsoft.com/office/drawing/2014/main" id="{8BEC3917-A5DD-4DD6-82B4-3060853AEA18}"/>
              </a:ext>
            </a:extLst>
          </p:cNvPr>
          <p:cNvSpPr/>
          <p:nvPr/>
        </p:nvSpPr>
        <p:spPr>
          <a:xfrm>
            <a:off x="4359350" y="3022381"/>
            <a:ext cx="1424763" cy="1442357"/>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C850E62-EEFA-481F-97F5-35077F98BEB8}"/>
              </a:ext>
            </a:extLst>
          </p:cNvPr>
          <p:cNvSpPr/>
          <p:nvPr/>
        </p:nvSpPr>
        <p:spPr>
          <a:xfrm>
            <a:off x="4345632" y="4989352"/>
            <a:ext cx="1424763" cy="138441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A4419A-6977-4A78-AFF8-9E3E3C2FE34D}"/>
              </a:ext>
            </a:extLst>
          </p:cNvPr>
          <p:cNvSpPr/>
          <p:nvPr/>
        </p:nvSpPr>
        <p:spPr>
          <a:xfrm>
            <a:off x="7499500" y="3280138"/>
            <a:ext cx="1644502" cy="24508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9A0925-120F-48C0-AB21-7DCA8914C77E}"/>
                  </a:ext>
                </a:extLst>
              </p:cNvPr>
              <p:cNvSpPr txBox="1"/>
              <p:nvPr/>
            </p:nvSpPr>
            <p:spPr>
              <a:xfrm>
                <a:off x="3950406" y="2598036"/>
                <a:ext cx="2845972" cy="406009"/>
              </a:xfrm>
              <a:prstGeom prst="rect">
                <a:avLst/>
              </a:prstGeom>
              <a:noFill/>
            </p:spPr>
            <p:txBody>
              <a:bodyPr wrap="none" rtlCol="0">
                <a:spAutoFit/>
              </a:bodyPr>
              <a:lstStyle/>
              <a:p>
                <a:r>
                  <a:rPr lang="en-US" sz="2000" dirty="0"/>
                  <a:t>Weights space </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i="1">
                            <a:latin typeface="Cambria Math" panose="02040503050406030204" pitchFamily="18" charset="0"/>
                          </a:rPr>
                          <m:t>[−1,1]</m:t>
                        </m:r>
                      </m:e>
                      <m:sup>
                        <m:r>
                          <a:rPr lang="en-US" sz="2000" i="1">
                            <a:latin typeface="Cambria Math" panose="02040503050406030204" pitchFamily="18" charset="0"/>
                          </a:rPr>
                          <m:t>𝑘</m:t>
                        </m:r>
                      </m:sup>
                    </m:sSup>
                  </m:oMath>
                </a14:m>
                <a:endParaRPr lang="en-US" sz="2000" dirty="0"/>
              </a:p>
            </p:txBody>
          </p:sp>
        </mc:Choice>
        <mc:Fallback xmlns="">
          <p:sp>
            <p:nvSpPr>
              <p:cNvPr id="9" name="TextBox 8">
                <a:extLst>
                  <a:ext uri="{FF2B5EF4-FFF2-40B4-BE49-F238E27FC236}">
                    <a16:creationId xmlns:a16="http://schemas.microsoft.com/office/drawing/2014/main" id="{129A0925-120F-48C0-AB21-7DCA8914C77E}"/>
                  </a:ext>
                </a:extLst>
              </p:cNvPr>
              <p:cNvSpPr txBox="1">
                <a:spLocks noRot="1" noChangeAspect="1" noMove="1" noResize="1" noEditPoints="1" noAdjustHandles="1" noChangeArrowheads="1" noChangeShapeType="1" noTextEdit="1"/>
              </p:cNvSpPr>
              <p:nvPr/>
            </p:nvSpPr>
            <p:spPr>
              <a:xfrm>
                <a:off x="3950406" y="2598036"/>
                <a:ext cx="2845972" cy="406009"/>
              </a:xfrm>
              <a:prstGeom prst="rect">
                <a:avLst/>
              </a:prstGeom>
              <a:blipFill>
                <a:blip r:embed="rId8"/>
                <a:stretch>
                  <a:fillRect l="-2141" t="-5970" b="-25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48752-01C2-4E49-9364-429814C7D88D}"/>
                  </a:ext>
                </a:extLst>
              </p:cNvPr>
              <p:cNvSpPr txBox="1"/>
              <p:nvPr/>
            </p:nvSpPr>
            <p:spPr>
              <a:xfrm>
                <a:off x="2470198" y="4909885"/>
                <a:ext cx="1667145" cy="1642116"/>
              </a:xfrm>
              <a:prstGeom prst="rect">
                <a:avLst/>
              </a:prstGeom>
              <a:noFill/>
            </p:spPr>
            <p:txBody>
              <a:bodyPr wrap="square" rtlCol="0">
                <a:spAutoFit/>
              </a:bodyPr>
              <a:lstStyle/>
              <a:p>
                <a:r>
                  <a:rPr lang="en-US" sz="2000" dirty="0"/>
                  <a:t>Features-expectations space </a:t>
                </a:r>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𝛾</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i="1">
                                  <a:latin typeface="Cambria Math" panose="02040503050406030204" pitchFamily="18" charset="0"/>
                                </a:rPr>
                                <m:t>𝛾</m:t>
                              </m:r>
                            </m:den>
                          </m:f>
                          <m:r>
                            <a:rPr lang="en-US" sz="2000" i="1">
                              <a:latin typeface="Cambria Math" panose="02040503050406030204" pitchFamily="18" charset="0"/>
                            </a:rPr>
                            <m:t>]</m:t>
                          </m:r>
                        </m:e>
                        <m:sup>
                          <m:r>
                            <a:rPr lang="en-US" sz="2000" i="1">
                              <a:latin typeface="Cambria Math" panose="02040503050406030204" pitchFamily="18" charset="0"/>
                            </a:rPr>
                            <m:t>𝑘</m:t>
                          </m:r>
                        </m:sup>
                      </m:sSup>
                    </m:oMath>
                  </m:oMathPara>
                </a14:m>
                <a:endParaRPr lang="en-US" sz="2000" dirty="0"/>
              </a:p>
            </p:txBody>
          </p:sp>
        </mc:Choice>
        <mc:Fallback xmlns="">
          <p:sp>
            <p:nvSpPr>
              <p:cNvPr id="15" name="TextBox 14">
                <a:extLst>
                  <a:ext uri="{FF2B5EF4-FFF2-40B4-BE49-F238E27FC236}">
                    <a16:creationId xmlns:a16="http://schemas.microsoft.com/office/drawing/2014/main" id="{4CD48752-01C2-4E49-9364-429814C7D88D}"/>
                  </a:ext>
                </a:extLst>
              </p:cNvPr>
              <p:cNvSpPr txBox="1">
                <a:spLocks noRot="1" noChangeAspect="1" noMove="1" noResize="1" noEditPoints="1" noAdjustHandles="1" noChangeArrowheads="1" noChangeShapeType="1" noTextEdit="1"/>
              </p:cNvSpPr>
              <p:nvPr/>
            </p:nvSpPr>
            <p:spPr>
              <a:xfrm>
                <a:off x="2470198" y="4909885"/>
                <a:ext cx="1667145" cy="1642116"/>
              </a:xfrm>
              <a:prstGeom prst="rect">
                <a:avLst/>
              </a:prstGeom>
              <a:blipFill>
                <a:blip r:embed="rId9"/>
                <a:stretch>
                  <a:fillRect l="-3650" t="-1852" r="-1715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7598C01-9EFE-45F3-8CAE-8CF30B1BD579}"/>
              </a:ext>
            </a:extLst>
          </p:cNvPr>
          <p:cNvSpPr txBox="1"/>
          <p:nvPr/>
        </p:nvSpPr>
        <p:spPr>
          <a:xfrm>
            <a:off x="7499500" y="2789551"/>
            <a:ext cx="1502014" cy="400110"/>
          </a:xfrm>
          <a:prstGeom prst="rect">
            <a:avLst/>
          </a:prstGeom>
          <a:noFill/>
        </p:spPr>
        <p:txBody>
          <a:bodyPr wrap="none" rtlCol="0">
            <a:spAutoFit/>
          </a:bodyPr>
          <a:lstStyle/>
          <a:p>
            <a:r>
              <a:rPr lang="en-US" sz="2000" dirty="0"/>
              <a:t>Policy space </a:t>
            </a:r>
          </a:p>
        </p:txBody>
      </p:sp>
      <p:cxnSp>
        <p:nvCxnSpPr>
          <p:cNvPr id="21" name="Straight Arrow Connector 20">
            <a:extLst>
              <a:ext uri="{FF2B5EF4-FFF2-40B4-BE49-F238E27FC236}">
                <a16:creationId xmlns:a16="http://schemas.microsoft.com/office/drawing/2014/main" id="{2521AE7C-F205-4B47-9065-57A96FEE2C4A}"/>
              </a:ext>
            </a:extLst>
          </p:cNvPr>
          <p:cNvCxnSpPr>
            <a:cxnSpLocks/>
          </p:cNvCxnSpPr>
          <p:nvPr/>
        </p:nvCxnSpPr>
        <p:spPr>
          <a:xfrm flipV="1">
            <a:off x="10697695" y="3154364"/>
            <a:ext cx="0" cy="26517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CCC8CA8-76A3-4346-B11C-AFEA62402266}"/>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868977" y="6020888"/>
            <a:ext cx="3161905" cy="254476"/>
          </a:xfrm>
          <a:prstGeom prst="rect">
            <a:avLst/>
          </a:prstGeom>
        </p:spPr>
      </p:pic>
      <p:sp>
        <p:nvSpPr>
          <p:cNvPr id="31" name="Oval 30">
            <a:extLst>
              <a:ext uri="{FF2B5EF4-FFF2-40B4-BE49-F238E27FC236}">
                <a16:creationId xmlns:a16="http://schemas.microsoft.com/office/drawing/2014/main" id="{7AA515CC-9308-4866-9B57-C0EECEDB7B1F}"/>
              </a:ext>
            </a:extLst>
          </p:cNvPr>
          <p:cNvSpPr/>
          <p:nvPr/>
        </p:nvSpPr>
        <p:spPr>
          <a:xfrm>
            <a:off x="4859079" y="328013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D61B28-F1F6-412E-B383-DB8F4B75A385}"/>
              </a:ext>
            </a:extLst>
          </p:cNvPr>
          <p:cNvSpPr/>
          <p:nvPr/>
        </p:nvSpPr>
        <p:spPr>
          <a:xfrm>
            <a:off x="5239734" y="568522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487C470-9F4B-4B34-B1BA-6577B169BBDD}"/>
              </a:ext>
            </a:extLst>
          </p:cNvPr>
          <p:cNvSpPr/>
          <p:nvPr/>
        </p:nvSpPr>
        <p:spPr>
          <a:xfrm>
            <a:off x="8398127" y="421679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87DE16-B70D-45BC-BC94-47A079A8A568}"/>
              </a:ext>
            </a:extLst>
          </p:cNvPr>
          <p:cNvSpPr/>
          <p:nvPr/>
        </p:nvSpPr>
        <p:spPr>
          <a:xfrm>
            <a:off x="10674835" y="45111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4D9DE6E-20E0-4070-A517-DC37043861E0}"/>
              </a:ext>
            </a:extLst>
          </p:cNvPr>
          <p:cNvCxnSpPr>
            <a:cxnSpLocks/>
          </p:cNvCxnSpPr>
          <p:nvPr/>
        </p:nvCxnSpPr>
        <p:spPr>
          <a:xfrm>
            <a:off x="4953600" y="3305198"/>
            <a:ext cx="3400825" cy="9049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86DEF25-541D-401D-8BAE-71A44473AD14}"/>
              </a:ext>
            </a:extLst>
          </p:cNvPr>
          <p:cNvCxnSpPr>
            <a:cxnSpLocks/>
          </p:cNvCxnSpPr>
          <p:nvPr/>
        </p:nvCxnSpPr>
        <p:spPr>
          <a:xfrm flipV="1">
            <a:off x="5294718" y="4262514"/>
            <a:ext cx="3074426" cy="14448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26DC9E-7861-4441-BACC-BD5F387C3A10}"/>
              </a:ext>
            </a:extLst>
          </p:cNvPr>
          <p:cNvCxnSpPr>
            <a:cxnSpLocks/>
          </p:cNvCxnSpPr>
          <p:nvPr/>
        </p:nvCxnSpPr>
        <p:spPr>
          <a:xfrm>
            <a:off x="8528289" y="4246484"/>
            <a:ext cx="2110389" cy="2590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34A8B20E-DCC2-4A09-A44C-44BBE610479B}"/>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453587" y="4345842"/>
            <a:ext cx="138667" cy="111238"/>
          </a:xfrm>
          <a:prstGeom prst="rect">
            <a:avLst/>
          </a:prstGeom>
        </p:spPr>
      </p:pic>
      <p:pic>
        <p:nvPicPr>
          <p:cNvPr id="50" name="Picture 49">
            <a:extLst>
              <a:ext uri="{FF2B5EF4-FFF2-40B4-BE49-F238E27FC236}">
                <a16:creationId xmlns:a16="http://schemas.microsoft.com/office/drawing/2014/main" id="{F95F3719-4D3F-4E08-B3CD-43769B93D43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734744" y="3530611"/>
            <a:ext cx="169143" cy="114286"/>
          </a:xfrm>
          <a:prstGeom prst="rect">
            <a:avLst/>
          </a:prstGeom>
        </p:spPr>
      </p:pic>
      <p:pic>
        <p:nvPicPr>
          <p:cNvPr id="4" name="Picture 3">
            <a:extLst>
              <a:ext uri="{FF2B5EF4-FFF2-40B4-BE49-F238E27FC236}">
                <a16:creationId xmlns:a16="http://schemas.microsoft.com/office/drawing/2014/main" id="{77A75A22-D03B-44E3-9D35-1C8BAA2B60CC}"/>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4977171" y="5750819"/>
            <a:ext cx="138667" cy="166095"/>
          </a:xfrm>
          <a:prstGeom prst="rect">
            <a:avLst/>
          </a:prstGeom>
        </p:spPr>
      </p:pic>
    </p:spTree>
    <p:extLst>
      <p:ext uri="{BB962C8B-B14F-4D97-AF65-F5344CB8AC3E}">
        <p14:creationId xmlns:p14="http://schemas.microsoft.com/office/powerpoint/2010/main" val="2726453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Maximum Margin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A1E72E45-7014-4A7F-A9CC-F2C0DF22BCD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44390" y="1516647"/>
            <a:ext cx="7829333" cy="3329524"/>
          </a:xfrm>
          <a:prstGeom prst="rect">
            <a:avLst/>
          </a:prstGeom>
        </p:spPr>
      </p:pic>
    </p:spTree>
    <p:extLst>
      <p:ext uri="{BB962C8B-B14F-4D97-AF65-F5344CB8AC3E}">
        <p14:creationId xmlns:p14="http://schemas.microsoft.com/office/powerpoint/2010/main" val="3526228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4" y="1819176"/>
            <a:ext cx="3169426" cy="3031498"/>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Maximum Margin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grpSp>
        <p:nvGrpSpPr>
          <p:cNvPr id="13" name="Group 12">
            <a:extLst>
              <a:ext uri="{FF2B5EF4-FFF2-40B4-BE49-F238E27FC236}">
                <a16:creationId xmlns:a16="http://schemas.microsoft.com/office/drawing/2014/main" id="{3BED6F1F-4EB0-4319-A007-D0E0B9443583}"/>
              </a:ext>
            </a:extLst>
          </p:cNvPr>
          <p:cNvGrpSpPr/>
          <p:nvPr/>
        </p:nvGrpSpPr>
        <p:grpSpPr>
          <a:xfrm>
            <a:off x="8328521" y="837196"/>
            <a:ext cx="3651722" cy="5036837"/>
            <a:chOff x="8253195" y="903314"/>
            <a:chExt cx="3651722" cy="3730075"/>
          </a:xfrm>
        </p:grpSpPr>
        <p:sp>
          <p:nvSpPr>
            <p:cNvPr id="10" name="Oval 9">
              <a:extLst>
                <a:ext uri="{FF2B5EF4-FFF2-40B4-BE49-F238E27FC236}">
                  <a16:creationId xmlns:a16="http://schemas.microsoft.com/office/drawing/2014/main" id="{7F99C489-31A9-4126-A2D8-6ABE0C3710A0}"/>
                </a:ext>
              </a:extLst>
            </p:cNvPr>
            <p:cNvSpPr/>
            <p:nvPr/>
          </p:nvSpPr>
          <p:spPr>
            <a:xfrm>
              <a:off x="8253195" y="1824141"/>
              <a:ext cx="3486258" cy="2809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8C99EE-41C6-484A-89C9-311C98482CD4}"/>
                    </a:ext>
                  </a:extLst>
                </p:cNvPr>
                <p:cNvSpPr txBox="1"/>
                <p:nvPr/>
              </p:nvSpPr>
              <p:spPr>
                <a:xfrm>
                  <a:off x="8318412" y="903314"/>
                  <a:ext cx="3586505" cy="872959"/>
                </a:xfrm>
                <a:prstGeom prst="rect">
                  <a:avLst/>
                </a:prstGeom>
                <a:noFill/>
              </p:spPr>
              <p:txBody>
                <a:bodyPr wrap="square" rtlCol="0">
                  <a:spAutoFit/>
                </a:bodyPr>
                <a:lstStyle/>
                <a:p>
                  <a:r>
                    <a:rPr lang="en-US" sz="2000" dirty="0"/>
                    <a:t>Progress of apprenticeship </a:t>
                  </a:r>
                </a:p>
                <a:p>
                  <a:r>
                    <a:rPr lang="en-US" sz="2000" dirty="0"/>
                    <a:t>learning in features-expectations </a:t>
                  </a:r>
                </a:p>
                <a:p>
                  <a:r>
                    <a:rPr lang="en-US" sz="2000" dirty="0"/>
                    <a:t>space </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𝛾</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i="1">
                                  <a:latin typeface="Cambria Math" panose="02040503050406030204" pitchFamily="18" charset="0"/>
                                </a:rPr>
                                <m:t>𝛾</m:t>
                              </m:r>
                            </m:den>
                          </m:f>
                          <m:r>
                            <a:rPr lang="en-US" sz="2000" i="1">
                              <a:latin typeface="Cambria Math" panose="02040503050406030204" pitchFamily="18" charset="0"/>
                            </a:rPr>
                            <m:t>]</m:t>
                          </m:r>
                        </m:e>
                        <m:sup>
                          <m:r>
                            <a:rPr lang="en-US" sz="2000" i="1">
                              <a:latin typeface="Cambria Math" panose="02040503050406030204" pitchFamily="18" charset="0"/>
                            </a:rPr>
                            <m:t>𝑘</m:t>
                          </m:r>
                        </m:sup>
                      </m:sSup>
                    </m:oMath>
                  </a14:m>
                  <a:endParaRPr lang="en-US" sz="2000" dirty="0"/>
                </a:p>
              </p:txBody>
            </p:sp>
          </mc:Choice>
          <mc:Fallback xmlns="">
            <p:sp>
              <p:nvSpPr>
                <p:cNvPr id="12" name="TextBox 11">
                  <a:extLst>
                    <a:ext uri="{FF2B5EF4-FFF2-40B4-BE49-F238E27FC236}">
                      <a16:creationId xmlns:a16="http://schemas.microsoft.com/office/drawing/2014/main" id="{CD8C99EE-41C6-484A-89C9-311C98482CD4}"/>
                    </a:ext>
                  </a:extLst>
                </p:cNvPr>
                <p:cNvSpPr txBox="1">
                  <a:spLocks noRot="1" noChangeAspect="1" noMove="1" noResize="1" noEditPoints="1" noAdjustHandles="1" noChangeArrowheads="1" noChangeShapeType="1" noTextEdit="1"/>
                </p:cNvSpPr>
                <p:nvPr/>
              </p:nvSpPr>
              <p:spPr>
                <a:xfrm>
                  <a:off x="8318412" y="903314"/>
                  <a:ext cx="3586505" cy="872959"/>
                </a:xfrm>
                <a:prstGeom prst="rect">
                  <a:avLst/>
                </a:prstGeom>
                <a:blipFill>
                  <a:blip r:embed="rId3"/>
                  <a:stretch>
                    <a:fillRect l="-1871" t="-2577" r="-2891" b="-1031"/>
                  </a:stretch>
                </a:blipFill>
              </p:spPr>
              <p:txBody>
                <a:bodyPr/>
                <a:lstStyle/>
                <a:p>
                  <a:r>
                    <a:rPr lang="en-US">
                      <a:noFill/>
                    </a:rPr>
                    <a:t> </a:t>
                  </a:r>
                </a:p>
              </p:txBody>
            </p:sp>
          </mc:Fallback>
        </mc:AlternateContent>
        <p:pic>
          <p:nvPicPr>
            <p:cNvPr id="9" name="Picture 8" descr="A picture containing scale, sky, device&#10;&#10;Description generated with very high confidence">
              <a:extLst>
                <a:ext uri="{FF2B5EF4-FFF2-40B4-BE49-F238E27FC236}">
                  <a16:creationId xmlns:a16="http://schemas.microsoft.com/office/drawing/2014/main" id="{221EC709-730B-4703-AC47-2357CBFA1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572" y="2506218"/>
              <a:ext cx="2849525" cy="1420198"/>
            </a:xfrm>
            <a:prstGeom prst="rect">
              <a:avLst/>
            </a:prstGeom>
          </p:spPr>
        </p:pic>
      </p:grpSp>
      <p:pic>
        <p:nvPicPr>
          <p:cNvPr id="4" name="Picture 3">
            <a:extLst>
              <a:ext uri="{FF2B5EF4-FFF2-40B4-BE49-F238E27FC236}">
                <a16:creationId xmlns:a16="http://schemas.microsoft.com/office/drawing/2014/main" id="{FFB90246-ECA1-4C6E-8BC7-2D1E0190AAC4}"/>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662150" y="1226414"/>
            <a:ext cx="4571428" cy="4647619"/>
          </a:xfrm>
          <a:prstGeom prst="rect">
            <a:avLst/>
          </a:prstGeom>
        </p:spPr>
      </p:pic>
    </p:spTree>
    <p:extLst>
      <p:ext uri="{BB962C8B-B14F-4D97-AF65-F5344CB8AC3E}">
        <p14:creationId xmlns:p14="http://schemas.microsoft.com/office/powerpoint/2010/main" val="3018778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Maximum Margin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9084B0A5-4178-408A-9617-813445919AB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44390" y="1316946"/>
            <a:ext cx="8234666" cy="3379809"/>
          </a:xfrm>
          <a:prstGeom prst="rect">
            <a:avLst/>
          </a:prstGeom>
        </p:spPr>
      </p:pic>
    </p:spTree>
    <p:extLst>
      <p:ext uri="{BB962C8B-B14F-4D97-AF65-F5344CB8AC3E}">
        <p14:creationId xmlns:p14="http://schemas.microsoft.com/office/powerpoint/2010/main" val="3721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Entropy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78E215FF-2E66-4487-8508-C18217FEA80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89404" y="741962"/>
            <a:ext cx="8222476" cy="5648762"/>
          </a:xfrm>
          <a:prstGeom prst="rect">
            <a:avLst/>
          </a:prstGeom>
        </p:spPr>
      </p:pic>
    </p:spTree>
    <p:extLst>
      <p:ext uri="{BB962C8B-B14F-4D97-AF65-F5344CB8AC3E}">
        <p14:creationId xmlns:p14="http://schemas.microsoft.com/office/powerpoint/2010/main" val="3497005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Entropy Optimization</a:t>
            </a:r>
          </a:p>
        </p:txBody>
      </p:sp>
      <p:pic>
        <p:nvPicPr>
          <p:cNvPr id="12" name="Picture 11">
            <a:extLst>
              <a:ext uri="{FF2B5EF4-FFF2-40B4-BE49-F238E27FC236}">
                <a16:creationId xmlns:a16="http://schemas.microsoft.com/office/drawing/2014/main" id="{83CD5865-C1C9-4F31-A7AF-E0D3B4CC605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17844" y="2733636"/>
            <a:ext cx="8227047" cy="2826666"/>
          </a:xfrm>
          <a:prstGeom prst="rect">
            <a:avLst/>
          </a:prstGeom>
        </p:spPr>
      </p:pic>
      <p:pic>
        <p:nvPicPr>
          <p:cNvPr id="9" name="Picture 8">
            <a:extLst>
              <a:ext uri="{FF2B5EF4-FFF2-40B4-BE49-F238E27FC236}">
                <a16:creationId xmlns:a16="http://schemas.microsoft.com/office/drawing/2014/main" id="{FEAEECC4-D2C2-40BD-84B4-B756AC152B3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509871" y="292617"/>
            <a:ext cx="7819885" cy="1610057"/>
          </a:xfrm>
          <a:prstGeom prst="rect">
            <a:avLst/>
          </a:prstGeom>
        </p:spPr>
      </p:pic>
      <p:sp>
        <p:nvSpPr>
          <p:cNvPr id="24" name="Rectangle 23">
            <a:extLst>
              <a:ext uri="{FF2B5EF4-FFF2-40B4-BE49-F238E27FC236}">
                <a16:creationId xmlns:a16="http://schemas.microsoft.com/office/drawing/2014/main" id="{168B0B24-685F-4917-84E3-6E1DFEDD3C26}"/>
              </a:ext>
            </a:extLst>
          </p:cNvPr>
          <p:cNvSpPr/>
          <p:nvPr/>
        </p:nvSpPr>
        <p:spPr>
          <a:xfrm>
            <a:off x="4965654" y="3997557"/>
            <a:ext cx="3061494" cy="32418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0A47472-3A3E-4567-927B-D5F5442319EF}"/>
              </a:ext>
            </a:extLst>
          </p:cNvPr>
          <p:cNvCxnSpPr>
            <a:cxnSpLocks/>
            <a:stCxn id="24" idx="0"/>
          </p:cNvCxnSpPr>
          <p:nvPr/>
        </p:nvCxnSpPr>
        <p:spPr>
          <a:xfrm flipV="1">
            <a:off x="6496401" y="2141749"/>
            <a:ext cx="1190531" cy="18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409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Entropy Optimization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5D4DE3CE-2462-4BED-92A2-D6EE55A9BB5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85219" y="2049950"/>
            <a:ext cx="7829333" cy="3073524"/>
          </a:xfrm>
          <a:prstGeom prst="rect">
            <a:avLst/>
          </a:prstGeom>
        </p:spPr>
      </p:pic>
    </p:spTree>
    <p:extLst>
      <p:ext uri="{BB962C8B-B14F-4D97-AF65-F5344CB8AC3E}">
        <p14:creationId xmlns:p14="http://schemas.microsoft.com/office/powerpoint/2010/main" val="287646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Bayesian Update</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19" name="Picture 18">
            <a:extLst>
              <a:ext uri="{FF2B5EF4-FFF2-40B4-BE49-F238E27FC236}">
                <a16:creationId xmlns:a16="http://schemas.microsoft.com/office/drawing/2014/main" id="{69675AB2-93CF-4C0D-A8E9-ECE68A16DA6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11767" y="2274480"/>
            <a:ext cx="8219428" cy="2343619"/>
          </a:xfrm>
          <a:prstGeom prst="rect">
            <a:avLst/>
          </a:prstGeom>
        </p:spPr>
      </p:pic>
      <p:sp>
        <p:nvSpPr>
          <p:cNvPr id="14" name="Rectangle 13">
            <a:extLst>
              <a:ext uri="{FF2B5EF4-FFF2-40B4-BE49-F238E27FC236}">
                <a16:creationId xmlns:a16="http://schemas.microsoft.com/office/drawing/2014/main" id="{D5F52515-C01E-452E-9F65-37ED1AD99F5F}"/>
              </a:ext>
            </a:extLst>
          </p:cNvPr>
          <p:cNvSpPr/>
          <p:nvPr/>
        </p:nvSpPr>
        <p:spPr>
          <a:xfrm>
            <a:off x="5139891" y="2235980"/>
            <a:ext cx="1857675" cy="30509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CEAD959-F4F9-4969-A784-B108A1DC1BC3}"/>
              </a:ext>
            </a:extLst>
          </p:cNvPr>
          <p:cNvCxnSpPr>
            <a:cxnSpLocks/>
            <a:stCxn id="14" idx="2"/>
          </p:cNvCxnSpPr>
          <p:nvPr/>
        </p:nvCxnSpPr>
        <p:spPr>
          <a:xfrm>
            <a:off x="6068729" y="2541071"/>
            <a:ext cx="2199372" cy="75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73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Bayesian Update</a:t>
            </a:r>
          </a:p>
        </p:txBody>
      </p:sp>
      <p:pic>
        <p:nvPicPr>
          <p:cNvPr id="16" name="Picture 15">
            <a:extLst>
              <a:ext uri="{FF2B5EF4-FFF2-40B4-BE49-F238E27FC236}">
                <a16:creationId xmlns:a16="http://schemas.microsoft.com/office/drawing/2014/main" id="{946A1E27-D2A4-4A75-A3BC-8FAF9AFE07A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535133" y="3429000"/>
            <a:ext cx="8227047" cy="3157333"/>
          </a:xfrm>
          <a:prstGeom prst="rect">
            <a:avLst/>
          </a:prstGeom>
        </p:spPr>
      </p:pic>
      <p:pic>
        <p:nvPicPr>
          <p:cNvPr id="10" name="Picture 9">
            <a:extLst>
              <a:ext uri="{FF2B5EF4-FFF2-40B4-BE49-F238E27FC236}">
                <a16:creationId xmlns:a16="http://schemas.microsoft.com/office/drawing/2014/main" id="{E123357C-FC1E-4E88-B352-CAC1B34A1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0931" y="469570"/>
            <a:ext cx="8875606" cy="2975837"/>
          </a:xfrm>
          <a:prstGeom prst="rect">
            <a:avLst/>
          </a:prstGeom>
        </p:spPr>
      </p:pic>
      <p:pic>
        <p:nvPicPr>
          <p:cNvPr id="12" name="Picture 11">
            <a:extLst>
              <a:ext uri="{FF2B5EF4-FFF2-40B4-BE49-F238E27FC236}">
                <a16:creationId xmlns:a16="http://schemas.microsoft.com/office/drawing/2014/main" id="{1A8F4837-A5C2-4E8B-B68D-46BF9354A10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833149" y="655028"/>
            <a:ext cx="3654098" cy="301714"/>
          </a:xfrm>
          <a:prstGeom prst="rect">
            <a:avLst/>
          </a:prstGeom>
        </p:spPr>
      </p:pic>
    </p:spTree>
    <p:extLst>
      <p:ext uri="{BB962C8B-B14F-4D97-AF65-F5344CB8AC3E}">
        <p14:creationId xmlns:p14="http://schemas.microsoft.com/office/powerpoint/2010/main" val="123963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Bayesian Update</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8" name="Picture 7">
            <a:extLst>
              <a:ext uri="{FF2B5EF4-FFF2-40B4-BE49-F238E27FC236}">
                <a16:creationId xmlns:a16="http://schemas.microsoft.com/office/drawing/2014/main" id="{A97F1A48-D077-49D7-937A-747348FC391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44390" y="2183020"/>
            <a:ext cx="7884190" cy="1952000"/>
          </a:xfrm>
          <a:prstGeom prst="rect">
            <a:avLst/>
          </a:prstGeom>
        </p:spPr>
      </p:pic>
    </p:spTree>
    <p:extLst>
      <p:ext uri="{BB962C8B-B14F-4D97-AF65-F5344CB8AC3E}">
        <p14:creationId xmlns:p14="http://schemas.microsoft.com/office/powerpoint/2010/main" val="258117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C23E1E-F7B7-410B-845B-C2FE7F43B2B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82206" y="1155002"/>
            <a:ext cx="7869714" cy="1490133"/>
          </a:xfrm>
          <a:prstGeom prst="rect">
            <a:avLst/>
          </a:prstGeom>
        </p:spPr>
      </p:pic>
      <p:sp>
        <p:nvSpPr>
          <p:cNvPr id="2" name="Title 1">
            <a:extLst>
              <a:ext uri="{FF2B5EF4-FFF2-40B4-BE49-F238E27FC236}">
                <a16:creationId xmlns:a16="http://schemas.microsoft.com/office/drawing/2014/main" id="{2BC44E6E-D9A6-4459-A033-1FEB58E15AA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Agenda</a:t>
            </a:r>
          </a:p>
        </p:txBody>
      </p:sp>
    </p:spTree>
    <p:extLst>
      <p:ext uri="{BB962C8B-B14F-4D97-AF65-F5344CB8AC3E}">
        <p14:creationId xmlns:p14="http://schemas.microsoft.com/office/powerpoint/2010/main" val="1312057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Bayesian Update</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4" name="Picture 3" descr="A screenshot of a cell phone&#10;&#10;Description generated with very high confidence">
            <a:extLst>
              <a:ext uri="{FF2B5EF4-FFF2-40B4-BE49-F238E27FC236}">
                <a16:creationId xmlns:a16="http://schemas.microsoft.com/office/drawing/2014/main" id="{CE0E7BD2-8522-4979-AE96-4B6D54EE1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657" y="2678409"/>
            <a:ext cx="8628729" cy="3375883"/>
          </a:xfrm>
          <a:prstGeom prst="rect">
            <a:avLst/>
          </a:prstGeom>
        </p:spPr>
      </p:pic>
      <p:pic>
        <p:nvPicPr>
          <p:cNvPr id="23" name="Picture 22">
            <a:extLst>
              <a:ext uri="{FF2B5EF4-FFF2-40B4-BE49-F238E27FC236}">
                <a16:creationId xmlns:a16="http://schemas.microsoft.com/office/drawing/2014/main" id="{C0BBFFE8-63E3-43EF-9F60-5BDA2FA09E7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378927" y="555900"/>
            <a:ext cx="7829333" cy="1465905"/>
          </a:xfrm>
          <a:prstGeom prst="rect">
            <a:avLst/>
          </a:prstGeom>
        </p:spPr>
      </p:pic>
      <p:sp>
        <p:nvSpPr>
          <p:cNvPr id="13" name="TextBox 12">
            <a:extLst>
              <a:ext uri="{FF2B5EF4-FFF2-40B4-BE49-F238E27FC236}">
                <a16:creationId xmlns:a16="http://schemas.microsoft.com/office/drawing/2014/main" id="{38B5604A-3EA5-460E-A4EB-3BB861B3442F}"/>
              </a:ext>
            </a:extLst>
          </p:cNvPr>
          <p:cNvSpPr txBox="1"/>
          <p:nvPr/>
        </p:nvSpPr>
        <p:spPr>
          <a:xfrm>
            <a:off x="2511295" y="4884840"/>
            <a:ext cx="1468544" cy="646331"/>
          </a:xfrm>
          <a:prstGeom prst="rect">
            <a:avLst/>
          </a:prstGeom>
          <a:noFill/>
        </p:spPr>
        <p:txBody>
          <a:bodyPr wrap="none" rtlCol="0">
            <a:spAutoFit/>
          </a:bodyPr>
          <a:lstStyle/>
          <a:p>
            <a:r>
              <a:rPr lang="en-US" dirty="0" err="1"/>
              <a:t>Hierarchichal</a:t>
            </a:r>
            <a:r>
              <a:rPr lang="en-US" dirty="0"/>
              <a:t> </a:t>
            </a:r>
          </a:p>
          <a:p>
            <a:r>
              <a:rPr lang="en-US" dirty="0"/>
              <a:t>Network</a:t>
            </a:r>
          </a:p>
        </p:txBody>
      </p:sp>
      <p:sp>
        <p:nvSpPr>
          <p:cNvPr id="14" name="TextBox 13">
            <a:extLst>
              <a:ext uri="{FF2B5EF4-FFF2-40B4-BE49-F238E27FC236}">
                <a16:creationId xmlns:a16="http://schemas.microsoft.com/office/drawing/2014/main" id="{206CD3D6-B72B-42D3-A0FF-24427BA4C214}"/>
              </a:ext>
            </a:extLst>
          </p:cNvPr>
          <p:cNvSpPr txBox="1"/>
          <p:nvPr/>
        </p:nvSpPr>
        <p:spPr>
          <a:xfrm>
            <a:off x="6230120" y="6054292"/>
            <a:ext cx="1661224" cy="369332"/>
          </a:xfrm>
          <a:prstGeom prst="rect">
            <a:avLst/>
          </a:prstGeom>
          <a:noFill/>
          <a:ln>
            <a:solidFill>
              <a:schemeClr val="tx1"/>
            </a:solidFill>
          </a:ln>
        </p:spPr>
        <p:txBody>
          <a:bodyPr wrap="none" rtlCol="0">
            <a:spAutoFit/>
          </a:bodyPr>
          <a:lstStyle/>
          <a:p>
            <a:r>
              <a:rPr lang="en-US" dirty="0"/>
              <a:t>demonstrations</a:t>
            </a:r>
          </a:p>
        </p:txBody>
      </p:sp>
      <p:cxnSp>
        <p:nvCxnSpPr>
          <p:cNvPr id="16" name="Straight Arrow Connector 15">
            <a:extLst>
              <a:ext uri="{FF2B5EF4-FFF2-40B4-BE49-F238E27FC236}">
                <a16:creationId xmlns:a16="http://schemas.microsoft.com/office/drawing/2014/main" id="{224F0BB5-7A92-45FD-BA36-39F664648BD0}"/>
              </a:ext>
            </a:extLst>
          </p:cNvPr>
          <p:cNvCxnSpPr/>
          <p:nvPr/>
        </p:nvCxnSpPr>
        <p:spPr>
          <a:xfrm flipH="1" flipV="1">
            <a:off x="4745255" y="5457524"/>
            <a:ext cx="2040556" cy="596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36713F-C5CE-45A7-9D1E-FA6154B7F124}"/>
              </a:ext>
            </a:extLst>
          </p:cNvPr>
          <p:cNvCxnSpPr>
            <a:cxnSpLocks/>
          </p:cNvCxnSpPr>
          <p:nvPr/>
        </p:nvCxnSpPr>
        <p:spPr>
          <a:xfrm flipV="1">
            <a:off x="6785811" y="5669280"/>
            <a:ext cx="0" cy="385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689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Regression and Classification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70574745-F901-4D0B-BD7A-2ACF43A7E74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66311" y="1632193"/>
            <a:ext cx="7827809" cy="3328000"/>
          </a:xfrm>
          <a:prstGeom prst="rect">
            <a:avLst/>
          </a:prstGeom>
        </p:spPr>
      </p:pic>
    </p:spTree>
    <p:extLst>
      <p:ext uri="{BB962C8B-B14F-4D97-AF65-F5344CB8AC3E}">
        <p14:creationId xmlns:p14="http://schemas.microsoft.com/office/powerpoint/2010/main" val="4196495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Other Methods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44390" y="1053737"/>
            <a:ext cx="8569234" cy="5123225"/>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2B5FC746-79F0-4D0D-94E6-B944E1E76C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544390" y="1740617"/>
            <a:ext cx="7861333" cy="3376762"/>
          </a:xfrm>
          <a:prstGeom prst="rect">
            <a:avLst/>
          </a:prstGeom>
        </p:spPr>
      </p:pic>
    </p:spTree>
    <p:extLst>
      <p:ext uri="{BB962C8B-B14F-4D97-AF65-F5344CB8AC3E}">
        <p14:creationId xmlns:p14="http://schemas.microsoft.com/office/powerpoint/2010/main" val="315319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0" y="522761"/>
            <a:ext cx="8183689" cy="3277961"/>
          </a:xfrm>
          <a:prstGeom prst="ellipse">
            <a:avLst/>
          </a:prstGeom>
        </p:spPr>
        <p:txBody>
          <a:bodyPr vert="horz" lIns="91440" tIns="45720" rIns="91440" bIns="45720" rtlCol="0" anchor="t">
            <a:noAutofit/>
          </a:bodyPr>
          <a:lstStyle/>
          <a:p>
            <a:r>
              <a:rPr lang="en-US" sz="4800" dirty="0"/>
              <a:t>Part 3 -- Mitigating Challenges</a:t>
            </a:r>
            <a:br>
              <a:rPr lang="en-US" sz="4800" dirty="0"/>
            </a:br>
            <a:br>
              <a:rPr lang="en-US" sz="4800" dirty="0"/>
            </a:b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D0ECE3F7-6C3D-4623-BDA7-021DE20EAC7F}"/>
              </a:ext>
            </a:extLst>
          </p:cNvPr>
          <p:cNvSpPr txBox="1"/>
          <p:nvPr/>
        </p:nvSpPr>
        <p:spPr>
          <a:xfrm>
            <a:off x="1341203" y="3077154"/>
            <a:ext cx="7053085" cy="2246769"/>
          </a:xfrm>
          <a:prstGeom prst="rect">
            <a:avLst/>
          </a:prstGeom>
          <a:noFill/>
        </p:spPr>
        <p:txBody>
          <a:bodyPr wrap="none" rtlCol="0">
            <a:spAutoFit/>
          </a:bodyPr>
          <a:lstStyle/>
          <a:p>
            <a:r>
              <a:rPr lang="en-US" sz="2800" dirty="0"/>
              <a:t>Improvement in Accuracy of IRL</a:t>
            </a:r>
          </a:p>
          <a:p>
            <a:r>
              <a:rPr lang="en-US" sz="2800" dirty="0"/>
              <a:t>Analysis and Improvement of Complexity</a:t>
            </a:r>
          </a:p>
          <a:p>
            <a:r>
              <a:rPr lang="en-US" sz="2800" dirty="0"/>
              <a:t>Continuous and High-Dimensional State Spaces</a:t>
            </a:r>
          </a:p>
          <a:p>
            <a:r>
              <a:rPr lang="en-US" sz="2800" dirty="0"/>
              <a:t>High Dimensionality</a:t>
            </a:r>
          </a:p>
          <a:p>
            <a:r>
              <a:rPr lang="en-US" sz="2800" dirty="0"/>
              <a:t>Generalizability</a:t>
            </a:r>
          </a:p>
        </p:txBody>
      </p:sp>
    </p:spTree>
    <p:extLst>
      <p:ext uri="{BB962C8B-B14F-4D97-AF65-F5344CB8AC3E}">
        <p14:creationId xmlns:p14="http://schemas.microsoft.com/office/powerpoint/2010/main" val="369464472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Learning from Faulty Input</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350194" y="341197"/>
            <a:ext cx="8177347" cy="4967989"/>
          </a:xfrm>
        </p:spPr>
        <p:txBody>
          <a:bodyPr>
            <a:normAutofit/>
          </a:bodyPr>
          <a:lstStyle/>
          <a:p>
            <a:pPr marL="0" indent="0" algn="just">
              <a:buNone/>
            </a:pPr>
            <a:r>
              <a:rPr lang="en-US" sz="2400" dirty="0"/>
              <a:t>Perturbations: </a:t>
            </a:r>
          </a:p>
          <a:p>
            <a:pPr lvl="1" algn="just"/>
            <a:r>
              <a:rPr lang="en-US" sz="2200" dirty="0"/>
              <a:t>Max Entropy, Bayesian and some other probabilistic methods inherently account for the perturbation in their framework that explain suboptimal behavior as noise</a:t>
            </a:r>
          </a:p>
          <a:p>
            <a:pPr lvl="1" algn="just"/>
            <a:r>
              <a:rPr lang="en-US" sz="2200" dirty="0"/>
              <a:t>MMP and similar methods introduce slack variables in their optimization objective. LEARCH relaxed constraints in optimization problem (follow the lowest cost paths that are close to the examples rather than imitating examples)</a:t>
            </a:r>
          </a:p>
          <a:p>
            <a:pPr lvl="1" algn="just"/>
            <a:r>
              <a:rPr lang="en-US" sz="2200" dirty="0" err="1"/>
              <a:t>Ziebart</a:t>
            </a:r>
            <a:r>
              <a:rPr lang="en-US" sz="2200" dirty="0"/>
              <a:t> et al [1] showed that with an imperfect demonstration, MAXENTIRL learns a reward function corresponding to behavior with higher return than reward function learned by MMP. </a:t>
            </a:r>
          </a:p>
          <a:p>
            <a:pPr lvl="1" algn="just"/>
            <a:endParaRPr lang="en-US" sz="2200" dirty="0"/>
          </a:p>
          <a:p>
            <a:pPr algn="just"/>
            <a:endParaRPr lang="en-US" sz="2200" dirty="0"/>
          </a:p>
        </p:txBody>
      </p:sp>
      <p:pic>
        <p:nvPicPr>
          <p:cNvPr id="4" name="Picture 3">
            <a:extLst>
              <a:ext uri="{FF2B5EF4-FFF2-40B4-BE49-F238E27FC236}">
                <a16:creationId xmlns:a16="http://schemas.microsoft.com/office/drawing/2014/main" id="{75B32B1C-F9E4-4F8B-845A-F54332FE2E7C}"/>
              </a:ext>
            </a:extLst>
          </p:cNvPr>
          <p:cNvPicPr>
            <a:picLocks noChangeAspect="1"/>
          </p:cNvPicPr>
          <p:nvPr/>
        </p:nvPicPr>
        <p:blipFill rotWithShape="1">
          <a:blip r:embed="rId2">
            <a:grayscl/>
          </a:blip>
          <a:srcRect l="3962" b="45057"/>
          <a:stretch/>
        </p:blipFill>
        <p:spPr>
          <a:xfrm>
            <a:off x="4812631" y="4310023"/>
            <a:ext cx="5781617" cy="2369910"/>
          </a:xfrm>
          <a:prstGeom prst="rect">
            <a:avLst/>
          </a:prstGeom>
        </p:spPr>
      </p:pic>
    </p:spTree>
    <p:extLst>
      <p:ext uri="{BB962C8B-B14F-4D97-AF65-F5344CB8AC3E}">
        <p14:creationId xmlns:p14="http://schemas.microsoft.com/office/powerpoint/2010/main" val="4100981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Learning from Faulty Input</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40185" y="515223"/>
            <a:ext cx="8177347" cy="5123225"/>
          </a:xfrm>
        </p:spPr>
        <p:txBody>
          <a:bodyPr>
            <a:normAutofit/>
          </a:bodyPr>
          <a:lstStyle/>
          <a:p>
            <a:pPr lvl="1"/>
            <a:r>
              <a:rPr lang="en-US" sz="2200" dirty="0"/>
              <a:t>Coates et al. [14] introduced de-noising the demonstration before inferring reward</a:t>
            </a:r>
          </a:p>
          <a:p>
            <a:pPr marL="457200" lvl="1" indent="0">
              <a:buNone/>
            </a:pPr>
            <a:endParaRPr lang="en-US" sz="2000" dirty="0"/>
          </a:p>
          <a:p>
            <a:pPr marL="457200" lvl="1" indent="0">
              <a:buNone/>
            </a:pPr>
            <a:r>
              <a:rPr lang="en-US" sz="2000" u="sng" dirty="0"/>
              <a:t>Airshow</a:t>
            </a:r>
            <a:br>
              <a:rPr lang="en-US" sz="2000" u="sng" dirty="0"/>
            </a:br>
            <a:r>
              <a:rPr lang="en-US" sz="2000" dirty="0"/>
              <a:t>Recorded demonstrations </a:t>
            </a:r>
          </a:p>
        </p:txBody>
      </p:sp>
      <p:pic>
        <p:nvPicPr>
          <p:cNvPr id="4" name="airshow_alldemos">
            <a:hlinkClick r:id="" action="ppaction://media"/>
            <a:extLst>
              <a:ext uri="{FF2B5EF4-FFF2-40B4-BE49-F238E27FC236}">
                <a16:creationId xmlns:a16="http://schemas.microsoft.com/office/drawing/2014/main" id="{D084CCDC-208B-4EA9-B012-7041A815A3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08549" y="2591686"/>
            <a:ext cx="5892800" cy="2971800"/>
          </a:xfrm>
          <a:prstGeom prst="rect">
            <a:avLst/>
          </a:prstGeom>
        </p:spPr>
      </p:pic>
    </p:spTree>
    <p:extLst>
      <p:ext uri="{BB962C8B-B14F-4D97-AF65-F5344CB8AC3E}">
        <p14:creationId xmlns:p14="http://schemas.microsoft.com/office/powerpoint/2010/main" val="416600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Learning from Faulty Input</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40185" y="515223"/>
            <a:ext cx="8177347" cy="5123225"/>
          </a:xfrm>
        </p:spPr>
        <p:txBody>
          <a:bodyPr>
            <a:normAutofit/>
          </a:bodyPr>
          <a:lstStyle/>
          <a:p>
            <a:pPr lvl="1"/>
            <a:r>
              <a:rPr lang="en-US" sz="2200" dirty="0"/>
              <a:t>Coates et al. introduced de-noising the demonstration before inferring reward</a:t>
            </a:r>
          </a:p>
          <a:p>
            <a:pPr marL="457200" lvl="1" indent="0">
              <a:buNone/>
            </a:pPr>
            <a:endParaRPr lang="en-US" sz="2000" dirty="0"/>
          </a:p>
          <a:p>
            <a:pPr marL="457200" lvl="1" indent="0">
              <a:buNone/>
            </a:pPr>
            <a:r>
              <a:rPr lang="en-US" sz="2000" u="sng" dirty="0"/>
              <a:t>Airshow</a:t>
            </a:r>
            <a:br>
              <a:rPr lang="en-US" sz="2000" u="sng" dirty="0"/>
            </a:br>
            <a:r>
              <a:rPr lang="en-US" sz="2000" dirty="0"/>
              <a:t>Recorded demonstrations </a:t>
            </a:r>
          </a:p>
          <a:p>
            <a:pPr marL="457200" lvl="1" indent="0">
              <a:buNone/>
            </a:pPr>
            <a:r>
              <a:rPr lang="en-US" sz="2000" dirty="0"/>
              <a:t>Aligned demonstrations (white trajectory is least perturbed)</a:t>
            </a:r>
          </a:p>
          <a:p>
            <a:pPr marL="457200" lvl="1" indent="0">
              <a:buNone/>
            </a:pPr>
            <a:endParaRPr lang="en-US" sz="2000" dirty="0"/>
          </a:p>
        </p:txBody>
      </p:sp>
      <p:pic>
        <p:nvPicPr>
          <p:cNvPr id="4" name="airshow_aligned">
            <a:hlinkClick r:id="" action="ppaction://media"/>
            <a:extLst>
              <a:ext uri="{FF2B5EF4-FFF2-40B4-BE49-F238E27FC236}">
                <a16:creationId xmlns:a16="http://schemas.microsoft.com/office/drawing/2014/main" id="{96B6C908-68B5-486D-82E0-FBD9842317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02223" y="2666648"/>
            <a:ext cx="5892800" cy="2971800"/>
          </a:xfrm>
          <a:prstGeom prst="rect">
            <a:avLst/>
          </a:prstGeom>
        </p:spPr>
      </p:pic>
    </p:spTree>
    <p:extLst>
      <p:ext uri="{BB962C8B-B14F-4D97-AF65-F5344CB8AC3E}">
        <p14:creationId xmlns:p14="http://schemas.microsoft.com/office/powerpoint/2010/main" val="119811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Learning from Faulty Input</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40185" y="515223"/>
            <a:ext cx="8177347" cy="5123225"/>
          </a:xfrm>
        </p:spPr>
        <p:txBody>
          <a:bodyPr>
            <a:normAutofit/>
          </a:bodyPr>
          <a:lstStyle/>
          <a:p>
            <a:pPr lvl="1"/>
            <a:r>
              <a:rPr lang="en-US" sz="2200" dirty="0"/>
              <a:t>Coates et al. introduced de-noising the demonstration before inferring reward</a:t>
            </a:r>
          </a:p>
          <a:p>
            <a:pPr marL="457200" lvl="1" indent="0">
              <a:buNone/>
            </a:pPr>
            <a:endParaRPr lang="en-US" sz="2000" u="sng" dirty="0"/>
          </a:p>
          <a:p>
            <a:pPr marL="457200" lvl="1" indent="0">
              <a:buNone/>
            </a:pPr>
            <a:r>
              <a:rPr lang="en-US" sz="2000" u="sng" dirty="0"/>
              <a:t>Airshow</a:t>
            </a:r>
            <a:br>
              <a:rPr lang="en-US" sz="2000" u="sng" dirty="0"/>
            </a:br>
            <a:r>
              <a:rPr lang="en-US" sz="2000" dirty="0"/>
              <a:t>Aligned demonstrations </a:t>
            </a:r>
          </a:p>
          <a:p>
            <a:pPr marL="457200" lvl="1" indent="0">
              <a:buNone/>
            </a:pPr>
            <a:r>
              <a:rPr lang="en-US" sz="2000" dirty="0"/>
              <a:t>Flight performance (black trajectory after learning)</a:t>
            </a:r>
          </a:p>
        </p:txBody>
      </p:sp>
      <p:pic>
        <p:nvPicPr>
          <p:cNvPr id="4" name="airshow_flight">
            <a:hlinkClick r:id="" action="ppaction://media"/>
            <a:extLst>
              <a:ext uri="{FF2B5EF4-FFF2-40B4-BE49-F238E27FC236}">
                <a16:creationId xmlns:a16="http://schemas.microsoft.com/office/drawing/2014/main" id="{4F514C7B-84BC-47BE-8A16-8D80021928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2856" y="2751175"/>
            <a:ext cx="5892800" cy="2971800"/>
          </a:xfrm>
          <a:prstGeom prst="rect">
            <a:avLst/>
          </a:prstGeom>
        </p:spPr>
      </p:pic>
    </p:spTree>
    <p:extLst>
      <p:ext uri="{BB962C8B-B14F-4D97-AF65-F5344CB8AC3E}">
        <p14:creationId xmlns:p14="http://schemas.microsoft.com/office/powerpoint/2010/main" val="60259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Learning from Faulty Input</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19374" y="248170"/>
            <a:ext cx="8362329" cy="5123225"/>
          </a:xfrm>
        </p:spPr>
        <p:txBody>
          <a:bodyPr>
            <a:normAutofit/>
          </a:bodyPr>
          <a:lstStyle/>
          <a:p>
            <a:pPr marL="0" indent="0" algn="just">
              <a:buNone/>
            </a:pPr>
            <a:r>
              <a:rPr lang="en-US" sz="2400" dirty="0"/>
              <a:t>Over Training: </a:t>
            </a:r>
          </a:p>
          <a:p>
            <a:pPr marL="457200" lvl="1" indent="0" algn="just">
              <a:buNone/>
            </a:pPr>
            <a:r>
              <a:rPr lang="en-US" sz="2200" dirty="0"/>
              <a:t>Unusually long demonstration trajectories may increase state visitations in undesired part of space. Silver et al. [6] solved it using functional gradient normalized by the state visitation counts.</a:t>
            </a:r>
          </a:p>
          <a:p>
            <a:pPr marL="457200" lvl="1" indent="0" algn="just">
              <a:buNone/>
            </a:pPr>
            <a:endParaRPr lang="en-US" sz="2000" dirty="0"/>
          </a:p>
          <a:p>
            <a:pPr algn="just"/>
            <a:endParaRPr lang="en-US" sz="2400" dirty="0"/>
          </a:p>
        </p:txBody>
      </p:sp>
      <p:grpSp>
        <p:nvGrpSpPr>
          <p:cNvPr id="24" name="Group 23">
            <a:extLst>
              <a:ext uri="{FF2B5EF4-FFF2-40B4-BE49-F238E27FC236}">
                <a16:creationId xmlns:a16="http://schemas.microsoft.com/office/drawing/2014/main" id="{CC9CA050-7962-4E99-A6D7-27CC12A44719}"/>
              </a:ext>
            </a:extLst>
          </p:cNvPr>
          <p:cNvGrpSpPr/>
          <p:nvPr/>
        </p:nvGrpSpPr>
        <p:grpSpPr>
          <a:xfrm>
            <a:off x="2013557" y="941376"/>
            <a:ext cx="9968146" cy="5755761"/>
            <a:chOff x="2096287" y="941376"/>
            <a:chExt cx="9968146" cy="5755761"/>
          </a:xfrm>
        </p:grpSpPr>
        <p:pic>
          <p:nvPicPr>
            <p:cNvPr id="4" name="Picture 3" descr="A picture containing kite, child, tree, object&#10;&#10;Description generated with high confidence">
              <a:extLst>
                <a:ext uri="{FF2B5EF4-FFF2-40B4-BE49-F238E27FC236}">
                  <a16:creationId xmlns:a16="http://schemas.microsoft.com/office/drawing/2014/main" id="{1AC6A732-781D-445F-B86D-6F14D4923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135" y="1973681"/>
              <a:ext cx="5877827" cy="3904462"/>
            </a:xfrm>
            <a:prstGeom prst="rect">
              <a:avLst/>
            </a:prstGeom>
          </p:spPr>
        </p:pic>
        <p:sp>
          <p:nvSpPr>
            <p:cNvPr id="6" name="TextBox 5">
              <a:extLst>
                <a:ext uri="{FF2B5EF4-FFF2-40B4-BE49-F238E27FC236}">
                  <a16:creationId xmlns:a16="http://schemas.microsoft.com/office/drawing/2014/main" id="{D445D8C7-288F-4F56-B79E-4302117CFE4A}"/>
                </a:ext>
              </a:extLst>
            </p:cNvPr>
            <p:cNvSpPr txBox="1"/>
            <p:nvPr/>
          </p:nvSpPr>
          <p:spPr>
            <a:xfrm>
              <a:off x="2179020" y="941376"/>
              <a:ext cx="2018694" cy="646331"/>
            </a:xfrm>
            <a:prstGeom prst="rect">
              <a:avLst/>
            </a:prstGeom>
            <a:noFill/>
            <a:ln>
              <a:solidFill>
                <a:schemeClr val="tx1"/>
              </a:solidFill>
            </a:ln>
          </p:spPr>
          <p:txBody>
            <a:bodyPr wrap="none" rtlCol="0">
              <a:spAutoFit/>
            </a:bodyPr>
            <a:lstStyle/>
            <a:p>
              <a:r>
                <a:rPr lang="en-US" dirty="0"/>
                <a:t>Undesired bending </a:t>
              </a:r>
            </a:p>
            <a:p>
              <a:r>
                <a:rPr lang="en-US" dirty="0"/>
                <a:t>in demonstration</a:t>
              </a:r>
            </a:p>
          </p:txBody>
        </p:sp>
        <p:cxnSp>
          <p:nvCxnSpPr>
            <p:cNvPr id="8" name="Straight Arrow Connector 7">
              <a:extLst>
                <a:ext uri="{FF2B5EF4-FFF2-40B4-BE49-F238E27FC236}">
                  <a16:creationId xmlns:a16="http://schemas.microsoft.com/office/drawing/2014/main" id="{9C5877CA-3488-4F01-929C-24D2C8564C10}"/>
                </a:ext>
              </a:extLst>
            </p:cNvPr>
            <p:cNvCxnSpPr>
              <a:cxnSpLocks/>
              <a:stCxn id="6" idx="2"/>
            </p:cNvCxnSpPr>
            <p:nvPr/>
          </p:nvCxnSpPr>
          <p:spPr>
            <a:xfrm>
              <a:off x="3188367" y="1587707"/>
              <a:ext cx="2637667" cy="10450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262402DE-B4F5-473C-9BBA-E1A17F9C7226}"/>
                </a:ext>
              </a:extLst>
            </p:cNvPr>
            <p:cNvSpPr txBox="1"/>
            <p:nvPr/>
          </p:nvSpPr>
          <p:spPr>
            <a:xfrm>
              <a:off x="2096287" y="5134561"/>
              <a:ext cx="2243371" cy="646331"/>
            </a:xfrm>
            <a:prstGeom prst="rect">
              <a:avLst/>
            </a:prstGeom>
            <a:noFill/>
            <a:ln>
              <a:solidFill>
                <a:schemeClr val="tx1"/>
              </a:solidFill>
            </a:ln>
          </p:spPr>
          <p:txBody>
            <a:bodyPr wrap="none" rtlCol="0">
              <a:spAutoFit/>
            </a:bodyPr>
            <a:lstStyle/>
            <a:p>
              <a:r>
                <a:rPr lang="en-US" dirty="0"/>
                <a:t>Suboptimal imitations</a:t>
              </a:r>
            </a:p>
            <a:p>
              <a:r>
                <a:rPr lang="en-US" dirty="0"/>
                <a:t>due to over training</a:t>
              </a:r>
            </a:p>
          </p:txBody>
        </p:sp>
        <p:cxnSp>
          <p:nvCxnSpPr>
            <p:cNvPr id="12" name="Straight Arrow Connector 11">
              <a:extLst>
                <a:ext uri="{FF2B5EF4-FFF2-40B4-BE49-F238E27FC236}">
                  <a16:creationId xmlns:a16="http://schemas.microsoft.com/office/drawing/2014/main" id="{36F4B6D4-628F-46FA-9EAB-38E5B51B5BDD}"/>
                </a:ext>
              </a:extLst>
            </p:cNvPr>
            <p:cNvCxnSpPr>
              <a:cxnSpLocks/>
              <a:stCxn id="10" idx="3"/>
            </p:cNvCxnSpPr>
            <p:nvPr/>
          </p:nvCxnSpPr>
          <p:spPr>
            <a:xfrm flipV="1">
              <a:off x="4339658" y="4696670"/>
              <a:ext cx="1676131" cy="761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TextBox 13">
              <a:extLst>
                <a:ext uri="{FF2B5EF4-FFF2-40B4-BE49-F238E27FC236}">
                  <a16:creationId xmlns:a16="http://schemas.microsoft.com/office/drawing/2014/main" id="{DBA65C58-FC79-4F4D-B960-BA104158DC43}"/>
                </a:ext>
              </a:extLst>
            </p:cNvPr>
            <p:cNvSpPr txBox="1"/>
            <p:nvPr/>
          </p:nvSpPr>
          <p:spPr>
            <a:xfrm>
              <a:off x="9332916" y="6050806"/>
              <a:ext cx="2731517" cy="646331"/>
            </a:xfrm>
            <a:prstGeom prst="rect">
              <a:avLst/>
            </a:prstGeom>
            <a:noFill/>
            <a:ln>
              <a:solidFill>
                <a:schemeClr val="tx1"/>
              </a:solidFill>
            </a:ln>
          </p:spPr>
          <p:txBody>
            <a:bodyPr wrap="none" rtlCol="0">
              <a:spAutoFit/>
            </a:bodyPr>
            <a:lstStyle/>
            <a:p>
              <a:r>
                <a:rPr lang="en-US" dirty="0"/>
                <a:t>Solution with </a:t>
              </a:r>
            </a:p>
            <a:p>
              <a:r>
                <a:rPr lang="en-US" dirty="0"/>
                <a:t>normalized functional grad</a:t>
              </a:r>
            </a:p>
          </p:txBody>
        </p:sp>
        <p:cxnSp>
          <p:nvCxnSpPr>
            <p:cNvPr id="15" name="Straight Arrow Connector 14">
              <a:extLst>
                <a:ext uri="{FF2B5EF4-FFF2-40B4-BE49-F238E27FC236}">
                  <a16:creationId xmlns:a16="http://schemas.microsoft.com/office/drawing/2014/main" id="{F86FB167-6DC0-4694-9211-007C87705783}"/>
                </a:ext>
              </a:extLst>
            </p:cNvPr>
            <p:cNvCxnSpPr>
              <a:cxnSpLocks/>
              <a:stCxn id="14" idx="0"/>
            </p:cNvCxnSpPr>
            <p:nvPr/>
          </p:nvCxnSpPr>
          <p:spPr>
            <a:xfrm flipH="1" flipV="1">
              <a:off x="8961128" y="5652282"/>
              <a:ext cx="1737547" cy="3985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7A51A30F-A746-49F9-8846-A323AA728B0E}"/>
                </a:ext>
              </a:extLst>
            </p:cNvPr>
            <p:cNvCxnSpPr>
              <a:cxnSpLocks/>
              <a:stCxn id="10" idx="3"/>
            </p:cNvCxnSpPr>
            <p:nvPr/>
          </p:nvCxnSpPr>
          <p:spPr>
            <a:xfrm>
              <a:off x="4339658" y="5457727"/>
              <a:ext cx="1212954" cy="461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27481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4" y="1741714"/>
            <a:ext cx="3074426" cy="3008673"/>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Ambiguity in Hypotheses</a:t>
            </a:r>
          </a:p>
        </p:txBody>
      </p:sp>
      <p:sp>
        <p:nvSpPr>
          <p:cNvPr id="7" name="Oval 6">
            <a:extLst>
              <a:ext uri="{FF2B5EF4-FFF2-40B4-BE49-F238E27FC236}">
                <a16:creationId xmlns:a16="http://schemas.microsoft.com/office/drawing/2014/main" id="{790C49C9-CFA8-4E69-87AF-0B7C4D2F34BE}"/>
              </a:ext>
            </a:extLst>
          </p:cNvPr>
          <p:cNvSpPr/>
          <p:nvPr/>
        </p:nvSpPr>
        <p:spPr>
          <a:xfrm>
            <a:off x="4327452" y="1161309"/>
            <a:ext cx="1424763" cy="17650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Oval 7">
            <a:extLst>
              <a:ext uri="{FF2B5EF4-FFF2-40B4-BE49-F238E27FC236}">
                <a16:creationId xmlns:a16="http://schemas.microsoft.com/office/drawing/2014/main" id="{F1442B4D-B0D6-4BA8-AC88-40B4F66376DB}"/>
              </a:ext>
            </a:extLst>
          </p:cNvPr>
          <p:cNvSpPr/>
          <p:nvPr/>
        </p:nvSpPr>
        <p:spPr>
          <a:xfrm>
            <a:off x="4313734" y="3458878"/>
            <a:ext cx="1424763" cy="17650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Oval 8">
            <a:extLst>
              <a:ext uri="{FF2B5EF4-FFF2-40B4-BE49-F238E27FC236}">
                <a16:creationId xmlns:a16="http://schemas.microsoft.com/office/drawing/2014/main" id="{A3007E1C-E0DC-45FA-81F1-E982CD12D1E2}"/>
              </a:ext>
            </a:extLst>
          </p:cNvPr>
          <p:cNvSpPr/>
          <p:nvPr/>
        </p:nvSpPr>
        <p:spPr>
          <a:xfrm>
            <a:off x="7467602" y="1741714"/>
            <a:ext cx="1644502" cy="2450805"/>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7D397120-5A03-4C61-AB59-F5517422D292}"/>
              </a:ext>
            </a:extLst>
          </p:cNvPr>
          <p:cNvSpPr txBox="1"/>
          <p:nvPr/>
        </p:nvSpPr>
        <p:spPr>
          <a:xfrm>
            <a:off x="3165324" y="786930"/>
            <a:ext cx="4006418" cy="400110"/>
          </a:xfrm>
          <a:prstGeom prst="rect">
            <a:avLst/>
          </a:prstGeom>
          <a:noFill/>
        </p:spPr>
        <p:txBody>
          <a:bodyPr wrap="none" rtlCol="0">
            <a:spAutoFit/>
          </a:bodyPr>
          <a:lstStyle/>
          <a:p>
            <a:r>
              <a:rPr lang="en-US" sz="2000" dirty="0"/>
              <a:t>space of parameters defining reward</a:t>
            </a:r>
          </a:p>
        </p:txBody>
      </p:sp>
      <p:sp>
        <p:nvSpPr>
          <p:cNvPr id="13" name="TextBox 12">
            <a:extLst>
              <a:ext uri="{FF2B5EF4-FFF2-40B4-BE49-F238E27FC236}">
                <a16:creationId xmlns:a16="http://schemas.microsoft.com/office/drawing/2014/main" id="{E886AD36-19A4-4D34-A52A-629E1DAA655A}"/>
              </a:ext>
            </a:extLst>
          </p:cNvPr>
          <p:cNvSpPr txBox="1"/>
          <p:nvPr/>
        </p:nvSpPr>
        <p:spPr>
          <a:xfrm>
            <a:off x="7467602" y="1251127"/>
            <a:ext cx="2520242" cy="400110"/>
          </a:xfrm>
          <a:prstGeom prst="rect">
            <a:avLst/>
          </a:prstGeom>
          <a:noFill/>
        </p:spPr>
        <p:txBody>
          <a:bodyPr wrap="none" rtlCol="0">
            <a:spAutoFit/>
          </a:bodyPr>
          <a:lstStyle/>
          <a:p>
            <a:r>
              <a:rPr lang="en-US" sz="2000" dirty="0"/>
              <a:t>space of MDP policies </a:t>
            </a:r>
          </a:p>
        </p:txBody>
      </p:sp>
      <p:cxnSp>
        <p:nvCxnSpPr>
          <p:cNvPr id="14" name="Straight Arrow Connector 13">
            <a:extLst>
              <a:ext uri="{FF2B5EF4-FFF2-40B4-BE49-F238E27FC236}">
                <a16:creationId xmlns:a16="http://schemas.microsoft.com/office/drawing/2014/main" id="{7820A2F9-8F84-4BB0-BD20-A72D54755584}"/>
              </a:ext>
            </a:extLst>
          </p:cNvPr>
          <p:cNvCxnSpPr>
            <a:cxnSpLocks/>
          </p:cNvCxnSpPr>
          <p:nvPr/>
        </p:nvCxnSpPr>
        <p:spPr>
          <a:xfrm flipV="1">
            <a:off x="10665797" y="963934"/>
            <a:ext cx="0" cy="35203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B9DA6D00-C8D2-4A37-B339-B1D25FB09D0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9256200" y="4520113"/>
            <a:ext cx="1980952" cy="1153523"/>
          </a:xfrm>
          <a:prstGeom prst="rect">
            <a:avLst/>
          </a:prstGeom>
        </p:spPr>
      </p:pic>
      <p:sp>
        <p:nvSpPr>
          <p:cNvPr id="16" name="Oval 15">
            <a:extLst>
              <a:ext uri="{FF2B5EF4-FFF2-40B4-BE49-F238E27FC236}">
                <a16:creationId xmlns:a16="http://schemas.microsoft.com/office/drawing/2014/main" id="{07EB1BE4-4DD4-4F89-9D15-3BC8E5DF81C2}"/>
              </a:ext>
            </a:extLst>
          </p:cNvPr>
          <p:cNvSpPr/>
          <p:nvPr/>
        </p:nvSpPr>
        <p:spPr>
          <a:xfrm>
            <a:off x="4827181" y="174171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Oval 16">
            <a:extLst>
              <a:ext uri="{FF2B5EF4-FFF2-40B4-BE49-F238E27FC236}">
                <a16:creationId xmlns:a16="http://schemas.microsoft.com/office/drawing/2014/main" id="{864CA77D-3A4B-4794-AB4D-6D63683ED98D}"/>
              </a:ext>
            </a:extLst>
          </p:cNvPr>
          <p:cNvSpPr/>
          <p:nvPr/>
        </p:nvSpPr>
        <p:spPr>
          <a:xfrm>
            <a:off x="5207836" y="414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Oval 17">
            <a:extLst>
              <a:ext uri="{FF2B5EF4-FFF2-40B4-BE49-F238E27FC236}">
                <a16:creationId xmlns:a16="http://schemas.microsoft.com/office/drawing/2014/main" id="{F0DE5BE1-97AF-4555-8BEA-A5755DD756B8}"/>
              </a:ext>
            </a:extLst>
          </p:cNvPr>
          <p:cNvSpPr/>
          <p:nvPr/>
        </p:nvSpPr>
        <p:spPr>
          <a:xfrm>
            <a:off x="8366229" y="26783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Oval 18">
            <a:extLst>
              <a:ext uri="{FF2B5EF4-FFF2-40B4-BE49-F238E27FC236}">
                <a16:creationId xmlns:a16="http://schemas.microsoft.com/office/drawing/2014/main" id="{9F698ADB-F97F-4DD8-8945-2933FB352412}"/>
              </a:ext>
            </a:extLst>
          </p:cNvPr>
          <p:cNvSpPr/>
          <p:nvPr/>
        </p:nvSpPr>
        <p:spPr>
          <a:xfrm>
            <a:off x="10642937" y="29727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0" name="Straight Arrow Connector 19">
            <a:extLst>
              <a:ext uri="{FF2B5EF4-FFF2-40B4-BE49-F238E27FC236}">
                <a16:creationId xmlns:a16="http://schemas.microsoft.com/office/drawing/2014/main" id="{F8737992-6EFA-4D18-9590-DDC8357BA2DB}"/>
              </a:ext>
            </a:extLst>
          </p:cNvPr>
          <p:cNvCxnSpPr>
            <a:cxnSpLocks/>
          </p:cNvCxnSpPr>
          <p:nvPr/>
        </p:nvCxnSpPr>
        <p:spPr>
          <a:xfrm>
            <a:off x="4921702" y="1766774"/>
            <a:ext cx="3400825" cy="90499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F9D0F92-37B8-44FC-AA2D-64E1A88EB711}"/>
              </a:ext>
            </a:extLst>
          </p:cNvPr>
          <p:cNvCxnSpPr>
            <a:cxnSpLocks/>
          </p:cNvCxnSpPr>
          <p:nvPr/>
        </p:nvCxnSpPr>
        <p:spPr>
          <a:xfrm flipV="1">
            <a:off x="5262820" y="2724090"/>
            <a:ext cx="3074426" cy="14448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485B79-37A8-4F27-A93D-3FB2F66A4E0A}"/>
              </a:ext>
            </a:extLst>
          </p:cNvPr>
          <p:cNvCxnSpPr>
            <a:cxnSpLocks/>
          </p:cNvCxnSpPr>
          <p:nvPr/>
        </p:nvCxnSpPr>
        <p:spPr>
          <a:xfrm>
            <a:off x="8496391" y="2708060"/>
            <a:ext cx="2110389" cy="2590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3ADF62B3-0830-486C-B1A6-A238825C21D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421690" y="2807418"/>
            <a:ext cx="222477" cy="146286"/>
          </a:xfrm>
          <a:prstGeom prst="rect">
            <a:avLst/>
          </a:prstGeom>
        </p:spPr>
      </p:pic>
      <p:sp>
        <p:nvSpPr>
          <p:cNvPr id="24" name="Oval 23">
            <a:extLst>
              <a:ext uri="{FF2B5EF4-FFF2-40B4-BE49-F238E27FC236}">
                <a16:creationId xmlns:a16="http://schemas.microsoft.com/office/drawing/2014/main" id="{9E3E3054-8712-4926-A681-3AE283777ED3}"/>
              </a:ext>
            </a:extLst>
          </p:cNvPr>
          <p:cNvSpPr/>
          <p:nvPr/>
        </p:nvSpPr>
        <p:spPr>
          <a:xfrm>
            <a:off x="5272757" y="23314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5" name="Straight Arrow Connector 24">
            <a:extLst>
              <a:ext uri="{FF2B5EF4-FFF2-40B4-BE49-F238E27FC236}">
                <a16:creationId xmlns:a16="http://schemas.microsoft.com/office/drawing/2014/main" id="{1021E1D6-2735-47DD-8113-593EABA3EF27}"/>
              </a:ext>
            </a:extLst>
          </p:cNvPr>
          <p:cNvCxnSpPr>
            <a:cxnSpLocks/>
          </p:cNvCxnSpPr>
          <p:nvPr/>
        </p:nvCxnSpPr>
        <p:spPr>
          <a:xfrm>
            <a:off x="5367278" y="2356506"/>
            <a:ext cx="2589719" cy="103865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7D035FF-19D7-4FAB-8238-6965A9871456}"/>
              </a:ext>
            </a:extLst>
          </p:cNvPr>
          <p:cNvSpPr/>
          <p:nvPr/>
        </p:nvSpPr>
        <p:spPr>
          <a:xfrm>
            <a:off x="7995696" y="341385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8" name="Picture 57">
            <a:extLst>
              <a:ext uri="{FF2B5EF4-FFF2-40B4-BE49-F238E27FC236}">
                <a16:creationId xmlns:a16="http://schemas.microsoft.com/office/drawing/2014/main" id="{D582104E-6E9E-4B7B-84EF-F0E6907E576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051156" y="3542904"/>
            <a:ext cx="228572" cy="146286"/>
          </a:xfrm>
          <a:prstGeom prst="rect">
            <a:avLst/>
          </a:prstGeom>
        </p:spPr>
      </p:pic>
      <p:cxnSp>
        <p:nvCxnSpPr>
          <p:cNvPr id="30" name="Straight Arrow Connector 29">
            <a:extLst>
              <a:ext uri="{FF2B5EF4-FFF2-40B4-BE49-F238E27FC236}">
                <a16:creationId xmlns:a16="http://schemas.microsoft.com/office/drawing/2014/main" id="{D75D39B1-E74E-41A5-93C8-EBB27E92AE98}"/>
              </a:ext>
            </a:extLst>
          </p:cNvPr>
          <p:cNvCxnSpPr>
            <a:cxnSpLocks/>
          </p:cNvCxnSpPr>
          <p:nvPr/>
        </p:nvCxnSpPr>
        <p:spPr>
          <a:xfrm flipV="1">
            <a:off x="5312572" y="3487954"/>
            <a:ext cx="2654141" cy="658846"/>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CC5252-9B07-4DD5-9A9C-B3B6BAB8CCC6}"/>
              </a:ext>
            </a:extLst>
          </p:cNvPr>
          <p:cNvCxnSpPr>
            <a:cxnSpLocks/>
          </p:cNvCxnSpPr>
          <p:nvPr/>
        </p:nvCxnSpPr>
        <p:spPr>
          <a:xfrm flipV="1">
            <a:off x="8116142" y="3051068"/>
            <a:ext cx="2425886" cy="377367"/>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6E0E9AD3-ED9E-44D4-91C0-EC60072DFB55}"/>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540006" y="1684571"/>
            <a:ext cx="259048" cy="149334"/>
          </a:xfrm>
          <a:prstGeom prst="rect">
            <a:avLst/>
          </a:prstGeom>
        </p:spPr>
      </p:pic>
      <p:pic>
        <p:nvPicPr>
          <p:cNvPr id="54" name="Picture 53">
            <a:extLst>
              <a:ext uri="{FF2B5EF4-FFF2-40B4-BE49-F238E27FC236}">
                <a16:creationId xmlns:a16="http://schemas.microsoft.com/office/drawing/2014/main" id="{47CB9C67-B11F-4CE9-A413-F2A7D718366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4958134" y="2302498"/>
            <a:ext cx="265143" cy="149334"/>
          </a:xfrm>
          <a:prstGeom prst="rect">
            <a:avLst/>
          </a:prstGeom>
        </p:spPr>
      </p:pic>
      <p:pic>
        <p:nvPicPr>
          <p:cNvPr id="4" name="Picture 3">
            <a:extLst>
              <a:ext uri="{FF2B5EF4-FFF2-40B4-BE49-F238E27FC236}">
                <a16:creationId xmlns:a16="http://schemas.microsoft.com/office/drawing/2014/main" id="{212227D7-02C0-46A8-ABB8-6083426CCF21}"/>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4076223" y="5849221"/>
            <a:ext cx="5391241" cy="262096"/>
          </a:xfrm>
          <a:prstGeom prst="rect">
            <a:avLst/>
          </a:prstGeom>
        </p:spPr>
      </p:pic>
      <p:sp>
        <p:nvSpPr>
          <p:cNvPr id="67" name="Oval 66">
            <a:extLst>
              <a:ext uri="{FF2B5EF4-FFF2-40B4-BE49-F238E27FC236}">
                <a16:creationId xmlns:a16="http://schemas.microsoft.com/office/drawing/2014/main" id="{0A3A88AB-5E8B-4795-B6CB-9CD7D91A3613}"/>
              </a:ext>
            </a:extLst>
          </p:cNvPr>
          <p:cNvSpPr/>
          <p:nvPr/>
        </p:nvSpPr>
        <p:spPr>
          <a:xfrm>
            <a:off x="4444409" y="1480366"/>
            <a:ext cx="576828" cy="562248"/>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Oval 67">
            <a:extLst>
              <a:ext uri="{FF2B5EF4-FFF2-40B4-BE49-F238E27FC236}">
                <a16:creationId xmlns:a16="http://schemas.microsoft.com/office/drawing/2014/main" id="{66106792-00B3-4A26-90AF-61FDA99A53C1}"/>
              </a:ext>
            </a:extLst>
          </p:cNvPr>
          <p:cNvSpPr/>
          <p:nvPr/>
        </p:nvSpPr>
        <p:spPr>
          <a:xfrm>
            <a:off x="4842283" y="2080547"/>
            <a:ext cx="576828" cy="5622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TextBox 68">
            <a:extLst>
              <a:ext uri="{FF2B5EF4-FFF2-40B4-BE49-F238E27FC236}">
                <a16:creationId xmlns:a16="http://schemas.microsoft.com/office/drawing/2014/main" id="{A7780F5B-41E7-4E5B-982E-0CF3B1B0EE4E}"/>
              </a:ext>
            </a:extLst>
          </p:cNvPr>
          <p:cNvSpPr txBox="1"/>
          <p:nvPr/>
        </p:nvSpPr>
        <p:spPr>
          <a:xfrm>
            <a:off x="3953633" y="2039058"/>
            <a:ext cx="303288" cy="400110"/>
          </a:xfrm>
          <a:prstGeom prst="rect">
            <a:avLst/>
          </a:prstGeom>
          <a:noFill/>
        </p:spPr>
        <p:txBody>
          <a:bodyPr wrap="none" rtlCol="0">
            <a:spAutoFit/>
          </a:bodyPr>
          <a:lstStyle/>
          <a:p>
            <a:r>
              <a:rPr lang="en-US" sz="2000" dirty="0">
                <a:solidFill>
                  <a:sysClr val="windowText" lastClr="000000"/>
                </a:solidFill>
              </a:rPr>
              <a:t>?</a:t>
            </a:r>
          </a:p>
        </p:txBody>
      </p:sp>
      <p:sp>
        <p:nvSpPr>
          <p:cNvPr id="32" name="Oval 31">
            <a:extLst>
              <a:ext uri="{FF2B5EF4-FFF2-40B4-BE49-F238E27FC236}">
                <a16:creationId xmlns:a16="http://schemas.microsoft.com/office/drawing/2014/main" id="{18A06A16-7E9E-401C-B3DB-A9F10D4EF73F}"/>
              </a:ext>
            </a:extLst>
          </p:cNvPr>
          <p:cNvSpPr/>
          <p:nvPr/>
        </p:nvSpPr>
        <p:spPr>
          <a:xfrm>
            <a:off x="8155657" y="2495645"/>
            <a:ext cx="576828" cy="562248"/>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Oval 32">
            <a:extLst>
              <a:ext uri="{FF2B5EF4-FFF2-40B4-BE49-F238E27FC236}">
                <a16:creationId xmlns:a16="http://schemas.microsoft.com/office/drawing/2014/main" id="{5F4597E8-1F35-4671-BEF5-450FFB992CC4}"/>
              </a:ext>
            </a:extLst>
          </p:cNvPr>
          <p:cNvSpPr/>
          <p:nvPr/>
        </p:nvSpPr>
        <p:spPr>
          <a:xfrm>
            <a:off x="7810348" y="3277231"/>
            <a:ext cx="576828" cy="5622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4" name="Picture 33">
            <a:extLst>
              <a:ext uri="{FF2B5EF4-FFF2-40B4-BE49-F238E27FC236}">
                <a16:creationId xmlns:a16="http://schemas.microsoft.com/office/drawing/2014/main" id="{DA33781B-D8E2-4216-815D-FC0BC3201CA9}"/>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4999274" y="4258332"/>
            <a:ext cx="138667" cy="166095"/>
          </a:xfrm>
          <a:prstGeom prst="rect">
            <a:avLst/>
          </a:prstGeom>
        </p:spPr>
      </p:pic>
    </p:spTree>
    <p:extLst>
      <p:ext uri="{BB962C8B-B14F-4D97-AF65-F5344CB8AC3E}">
        <p14:creationId xmlns:p14="http://schemas.microsoft.com/office/powerpoint/2010/main" val="345431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804671" y="2600324"/>
            <a:ext cx="6405753" cy="3277961"/>
          </a:xfrm>
          <a:prstGeom prst="ellipse">
            <a:avLst/>
          </a:prstGeom>
        </p:spPr>
        <p:txBody>
          <a:bodyPr vert="horz" lIns="91440" tIns="45720" rIns="91440" bIns="45720" rtlCol="0" anchor="t">
            <a:normAutofit/>
          </a:bodyPr>
          <a:lstStyle/>
          <a:p>
            <a:r>
              <a:rPr lang="en-US" sz="5400" kern="1200" dirty="0">
                <a:solidFill>
                  <a:schemeClr val="tx1"/>
                </a:solidFill>
                <a:latin typeface="+mj-lt"/>
                <a:ea typeface="+mj-ea"/>
                <a:cs typeface="+mj-cs"/>
              </a:rPr>
              <a:t>Introduction</a:t>
            </a:r>
            <a:br>
              <a:rPr lang="en-US" sz="5400" kern="1200" dirty="0">
                <a:solidFill>
                  <a:schemeClr val="tx1"/>
                </a:solidFill>
                <a:latin typeface="+mj-lt"/>
                <a:ea typeface="+mj-ea"/>
                <a:cs typeface="+mj-cs"/>
              </a:rPr>
            </a:br>
            <a:endParaRPr lang="en-US" sz="5400" kern="120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F8A3C40C-C8FC-4B71-A1DB-E9E7D2A536D3}"/>
              </a:ext>
            </a:extLst>
          </p:cNvPr>
          <p:cNvSpPr txBox="1"/>
          <p:nvPr/>
        </p:nvSpPr>
        <p:spPr>
          <a:xfrm>
            <a:off x="1867127" y="4104132"/>
            <a:ext cx="3792772" cy="1384995"/>
          </a:xfrm>
          <a:prstGeom prst="rect">
            <a:avLst/>
          </a:prstGeom>
          <a:noFill/>
        </p:spPr>
        <p:txBody>
          <a:bodyPr wrap="square" rtlCol="0">
            <a:spAutoFit/>
          </a:bodyPr>
          <a:lstStyle/>
          <a:p>
            <a:r>
              <a:rPr lang="en-US" sz="2800" dirty="0"/>
              <a:t>What is IRL?</a:t>
            </a:r>
          </a:p>
          <a:p>
            <a:r>
              <a:rPr lang="en-US" sz="2800" dirty="0"/>
              <a:t>Significance of IRL</a:t>
            </a:r>
          </a:p>
          <a:p>
            <a:r>
              <a:rPr lang="en-US" sz="2800" dirty="0"/>
              <a:t>Formal Definition IRL</a:t>
            </a:r>
          </a:p>
        </p:txBody>
      </p:sp>
    </p:spTree>
    <p:extLst>
      <p:ext uri="{BB962C8B-B14F-4D97-AF65-F5344CB8AC3E}">
        <p14:creationId xmlns:p14="http://schemas.microsoft.com/office/powerpoint/2010/main" val="139877046"/>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Ambiguity in Hypotheses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253941" y="679612"/>
            <a:ext cx="8177347" cy="5498775"/>
          </a:xfrm>
        </p:spPr>
        <p:txBody>
          <a:bodyPr>
            <a:noAutofit/>
          </a:bodyPr>
          <a:lstStyle/>
          <a:p>
            <a:pPr marL="0" indent="0" algn="just">
              <a:buNone/>
            </a:pPr>
            <a:r>
              <a:rPr lang="en-US" sz="2200" dirty="0"/>
              <a:t>1- Heuristics: </a:t>
            </a:r>
          </a:p>
          <a:p>
            <a:pPr lvl="1" algn="just"/>
            <a:r>
              <a:rPr lang="en-US" sz="2200" dirty="0"/>
              <a:t>LP favored solutions maximizing the difference in the values of expert’s actions (and values incurred after those actions) than other possible actions in same state.</a:t>
            </a:r>
          </a:p>
          <a:p>
            <a:pPr lvl="1" algn="just"/>
            <a:r>
              <a:rPr lang="en-US" sz="2200" dirty="0"/>
              <a:t>Max-margin &amp; Projection IRL avoid degenerate solutions by favoring the value of learned policy’ close to expert’s </a:t>
            </a:r>
          </a:p>
          <a:p>
            <a:pPr lvl="1" algn="just"/>
            <a:r>
              <a:rPr lang="en-US" sz="2200" dirty="0"/>
              <a:t>MMP introduced state-visitation dependent definition of loss function to avoid degenerate null reward functions</a:t>
            </a:r>
          </a:p>
          <a:p>
            <a:pPr lvl="1" algn="just"/>
            <a:r>
              <a:rPr lang="en-US" sz="2200" dirty="0"/>
              <a:t>Hybrid-IRL solves the degeneracy by preferring actions same as expert’s</a:t>
            </a:r>
          </a:p>
        </p:txBody>
      </p:sp>
    </p:spTree>
    <p:extLst>
      <p:ext uri="{BB962C8B-B14F-4D97-AF65-F5344CB8AC3E}">
        <p14:creationId xmlns:p14="http://schemas.microsoft.com/office/powerpoint/2010/main" val="192813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Ambiguity in Hypotheses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350194" y="931817"/>
            <a:ext cx="8177347" cy="5498775"/>
          </a:xfrm>
        </p:spPr>
        <p:txBody>
          <a:bodyPr>
            <a:noAutofit/>
          </a:bodyPr>
          <a:lstStyle/>
          <a:p>
            <a:pPr marL="0" indent="0" algn="just">
              <a:buNone/>
            </a:pPr>
            <a:r>
              <a:rPr lang="en-US" sz="2200" dirty="0"/>
              <a:t>1- Heuristics: </a:t>
            </a:r>
          </a:p>
          <a:p>
            <a:pPr marL="0" indent="0" algn="just">
              <a:buNone/>
            </a:pPr>
            <a:r>
              <a:rPr lang="en-US" sz="2200" dirty="0"/>
              <a:t>…</a:t>
            </a:r>
          </a:p>
          <a:p>
            <a:pPr marL="0" indent="0" algn="just">
              <a:buNone/>
            </a:pPr>
            <a:r>
              <a:rPr lang="en-US" sz="2200" dirty="0"/>
              <a:t>2- Optimization Constraints and Prior Domain Knowledge: </a:t>
            </a:r>
          </a:p>
          <a:p>
            <a:pPr lvl="1" algn="just"/>
            <a:r>
              <a:rPr lang="en-US" sz="2200" dirty="0" err="1"/>
              <a:t>MaxEnt</a:t>
            </a:r>
            <a:r>
              <a:rPr lang="en-US" sz="2200" dirty="0"/>
              <a:t>-IRL infers a unique reward function by using a probabilistic framework avoiding any constraint other than making the policy values same as expert’s. </a:t>
            </a:r>
          </a:p>
          <a:p>
            <a:pPr lvl="1" algn="just"/>
            <a:r>
              <a:rPr lang="en-US" sz="2200" dirty="0"/>
              <a:t>Likelihood objectives in Bayesian techniques and GPIRL limit the probability mass of its output to that specific subset of reward functions or that mean of posterior which supports the demonstrated behavior. </a:t>
            </a:r>
          </a:p>
        </p:txBody>
      </p:sp>
    </p:spTree>
    <p:extLst>
      <p:ext uri="{BB962C8B-B14F-4D97-AF65-F5344CB8AC3E}">
        <p14:creationId xmlns:p14="http://schemas.microsoft.com/office/powerpoint/2010/main" val="4160010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Lowering Sensitivity to Features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40185" y="940526"/>
            <a:ext cx="8177347" cy="5123225"/>
          </a:xfrm>
        </p:spPr>
        <p:txBody>
          <a:bodyPr>
            <a:normAutofit/>
          </a:bodyPr>
          <a:lstStyle/>
          <a:p>
            <a:pPr marL="0" indent="0" algn="just">
              <a:buNone/>
            </a:pPr>
            <a:endParaRPr lang="en-US" sz="2200" dirty="0"/>
          </a:p>
          <a:p>
            <a:pPr marL="0" indent="0" algn="just">
              <a:buNone/>
            </a:pPr>
            <a:endParaRPr lang="en-US" sz="2200" dirty="0"/>
          </a:p>
          <a:p>
            <a:pPr marL="0" indent="0" algn="just">
              <a:buNone/>
            </a:pPr>
            <a:endParaRPr lang="en-US" sz="2200" dirty="0"/>
          </a:p>
          <a:p>
            <a:pPr algn="just"/>
            <a:r>
              <a:rPr lang="en-US" sz="2200" dirty="0"/>
              <a:t>Hybrid-IRL that uses policy matching and all maximum entropy based methods tune distributions over the policies or trajectories</a:t>
            </a:r>
          </a:p>
          <a:p>
            <a:pPr algn="just"/>
            <a:r>
              <a:rPr lang="en-US" sz="2200" dirty="0"/>
              <a:t>The size of the feature space influences the error in estimated value of expert’s policy (his feature expectations). </a:t>
            </a:r>
            <a:r>
              <a:rPr lang="en-US" sz="2200" dirty="0" err="1"/>
              <a:t>Ziebart</a:t>
            </a:r>
            <a:r>
              <a:rPr lang="en-US" sz="2200" dirty="0"/>
              <a:t> et al. [20] showed an improvement in the bound on the error from O(k) to O(log k)</a:t>
            </a:r>
          </a:p>
        </p:txBody>
      </p:sp>
    </p:spTree>
    <p:extLst>
      <p:ext uri="{BB962C8B-B14F-4D97-AF65-F5344CB8AC3E}">
        <p14:creationId xmlns:p14="http://schemas.microsoft.com/office/powerpoint/2010/main" val="84861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Theoretically Guaranteed Accuracy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19549" y="537227"/>
            <a:ext cx="8177347" cy="5123225"/>
          </a:xfrm>
        </p:spPr>
        <p:txBody>
          <a:bodyPr>
            <a:normAutofit/>
          </a:bodyPr>
          <a:lstStyle/>
          <a:p>
            <a:pPr algn="just"/>
            <a:endParaRPr lang="en-US" sz="2200" dirty="0"/>
          </a:p>
          <a:p>
            <a:pPr algn="just"/>
            <a:endParaRPr lang="en-US" sz="2200" dirty="0"/>
          </a:p>
          <a:p>
            <a:pPr algn="just"/>
            <a:endParaRPr lang="en-US" sz="2200" dirty="0"/>
          </a:p>
          <a:p>
            <a:pPr algn="just"/>
            <a:r>
              <a:rPr lang="en-US" sz="2200" dirty="0"/>
              <a:t>For a method based on feature expectations or occupancy measure, there exists a probabilistic upper bound on the bias in estimated value of expert’s policy, and thereby a bound on learning error. </a:t>
            </a:r>
          </a:p>
        </p:txBody>
      </p:sp>
      <p:grpSp>
        <p:nvGrpSpPr>
          <p:cNvPr id="10" name="Group 9">
            <a:extLst>
              <a:ext uri="{FF2B5EF4-FFF2-40B4-BE49-F238E27FC236}">
                <a16:creationId xmlns:a16="http://schemas.microsoft.com/office/drawing/2014/main" id="{A8F3B599-254E-48DC-A6B9-A273B81D8CAC}"/>
              </a:ext>
            </a:extLst>
          </p:cNvPr>
          <p:cNvGrpSpPr/>
          <p:nvPr/>
        </p:nvGrpSpPr>
        <p:grpSpPr>
          <a:xfrm>
            <a:off x="3619549" y="3577709"/>
            <a:ext cx="8216381" cy="1403428"/>
            <a:chOff x="3619549" y="4877120"/>
            <a:chExt cx="8216381" cy="1403428"/>
          </a:xfrm>
        </p:grpSpPr>
        <p:pic>
          <p:nvPicPr>
            <p:cNvPr id="9" name="Picture 8">
              <a:extLst>
                <a:ext uri="{FF2B5EF4-FFF2-40B4-BE49-F238E27FC236}">
                  <a16:creationId xmlns:a16="http://schemas.microsoft.com/office/drawing/2014/main" id="{372C11B6-F0A9-4280-B21F-5B2CA1C8230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619549" y="4877120"/>
              <a:ext cx="8216381" cy="1403428"/>
            </a:xfrm>
            <a:prstGeom prst="rect">
              <a:avLst/>
            </a:prstGeom>
          </p:spPr>
        </p:pic>
        <p:sp>
          <p:nvSpPr>
            <p:cNvPr id="6" name="TextBox 5">
              <a:extLst>
                <a:ext uri="{FF2B5EF4-FFF2-40B4-BE49-F238E27FC236}">
                  <a16:creationId xmlns:a16="http://schemas.microsoft.com/office/drawing/2014/main" id="{3ABC4741-8D8A-4F1F-B716-1DD6C11F9E73}"/>
                </a:ext>
              </a:extLst>
            </p:cNvPr>
            <p:cNvSpPr txBox="1"/>
            <p:nvPr/>
          </p:nvSpPr>
          <p:spPr>
            <a:xfrm>
              <a:off x="5329526" y="5718202"/>
              <a:ext cx="2312933" cy="314408"/>
            </a:xfrm>
            <a:prstGeom prst="rect">
              <a:avLst/>
            </a:prstGeom>
            <a:noFill/>
            <a:ln>
              <a:solidFill>
                <a:schemeClr val="tx1"/>
              </a:solidFill>
            </a:ln>
          </p:spPr>
          <p:txBody>
            <a:bodyPr wrap="square" rtlCol="0">
              <a:spAutoFit/>
            </a:bodyPr>
            <a:lstStyle/>
            <a:p>
              <a:endParaRPr lang="en-US" dirty="0"/>
            </a:p>
          </p:txBody>
        </p:sp>
        <p:cxnSp>
          <p:nvCxnSpPr>
            <p:cNvPr id="7" name="Straight Arrow Connector 6">
              <a:extLst>
                <a:ext uri="{FF2B5EF4-FFF2-40B4-BE49-F238E27FC236}">
                  <a16:creationId xmlns:a16="http://schemas.microsoft.com/office/drawing/2014/main" id="{8529C115-75C7-40AB-9192-C37D5180CB11}"/>
                </a:ext>
              </a:extLst>
            </p:cNvPr>
            <p:cNvCxnSpPr>
              <a:cxnSpLocks/>
              <a:stCxn id="6" idx="0"/>
            </p:cNvCxnSpPr>
            <p:nvPr/>
          </p:nvCxnSpPr>
          <p:spPr>
            <a:xfrm flipH="1" flipV="1">
              <a:off x="6027955" y="5241624"/>
              <a:ext cx="458038" cy="476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8EFC50C-275E-4BF2-919B-E73EC6A22FDA}"/>
                </a:ext>
              </a:extLst>
            </p:cNvPr>
            <p:cNvSpPr txBox="1"/>
            <p:nvPr/>
          </p:nvSpPr>
          <p:spPr>
            <a:xfrm>
              <a:off x="8477702" y="5718202"/>
              <a:ext cx="2889734" cy="314408"/>
            </a:xfrm>
            <a:prstGeom prst="rect">
              <a:avLst/>
            </a:prstGeom>
            <a:noFill/>
            <a:ln>
              <a:solidFill>
                <a:schemeClr val="tx1"/>
              </a:solidFill>
            </a:ln>
          </p:spPr>
          <p:txBody>
            <a:bodyPr wrap="square" rtlCol="0">
              <a:spAutoFit/>
            </a:bodyPr>
            <a:lstStyle/>
            <a:p>
              <a:endParaRPr lang="en-US" dirty="0"/>
            </a:p>
          </p:txBody>
        </p:sp>
        <p:cxnSp>
          <p:nvCxnSpPr>
            <p:cNvPr id="14" name="Straight Arrow Connector 13">
              <a:extLst>
                <a:ext uri="{FF2B5EF4-FFF2-40B4-BE49-F238E27FC236}">
                  <a16:creationId xmlns:a16="http://schemas.microsoft.com/office/drawing/2014/main" id="{FDD8216F-192E-4763-8DB5-2A40B7FB7950}"/>
                </a:ext>
              </a:extLst>
            </p:cNvPr>
            <p:cNvCxnSpPr>
              <a:cxnSpLocks/>
              <a:stCxn id="13" idx="0"/>
            </p:cNvCxnSpPr>
            <p:nvPr/>
          </p:nvCxnSpPr>
          <p:spPr>
            <a:xfrm flipH="1" flipV="1">
              <a:off x="7630349" y="5241624"/>
              <a:ext cx="2292220" cy="476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494615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br>
              <a:rPr lang="en-US" sz="2400" dirty="0">
                <a:solidFill>
                  <a:schemeClr val="bg1"/>
                </a:solidFill>
              </a:rPr>
            </a:br>
            <a:r>
              <a:rPr lang="en-US" sz="2400" dirty="0">
                <a:solidFill>
                  <a:schemeClr val="bg1"/>
                </a:solidFill>
              </a:rPr>
              <a:t>Theoretically Guaranteed Accuracy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19549" y="537227"/>
            <a:ext cx="8177347" cy="5123225"/>
          </a:xfrm>
        </p:spPr>
        <p:txBody>
          <a:bodyPr>
            <a:normAutofit/>
          </a:bodyPr>
          <a:lstStyle/>
          <a:p>
            <a:pPr algn="just"/>
            <a:endParaRPr lang="en-US" sz="2200" dirty="0"/>
          </a:p>
          <a:p>
            <a:pPr algn="just"/>
            <a:endParaRPr lang="en-US" sz="2200" dirty="0"/>
          </a:p>
          <a:p>
            <a:pPr algn="just"/>
            <a:endParaRPr lang="en-US" sz="2200" dirty="0"/>
          </a:p>
          <a:p>
            <a:pPr algn="just"/>
            <a:r>
              <a:rPr lang="en-US" sz="2200" dirty="0"/>
              <a:t>Unlike game-theoretic approaches, maximum entropy distribution over space of policies (or trajectories) is know to minimize the worst-case expected loss w.r.t. distribution representing expert’s behavior. </a:t>
            </a:r>
            <a:r>
              <a:rPr lang="en-US" sz="2200" u="sng" dirty="0"/>
              <a:t>IT learns a behavior which is neither much better nor much worse than expert’s</a:t>
            </a:r>
          </a:p>
          <a:p>
            <a:pPr algn="just"/>
            <a:r>
              <a:rPr lang="en-US" sz="2200" dirty="0"/>
              <a:t>Unlike probabilistic methods, classification based approaches CSI [27] and SCIRL </a:t>
            </a:r>
            <a:r>
              <a:rPr lang="en-US" sz="2200" u="sng" dirty="0"/>
              <a:t>admit a theoretical guarantee for optimality </a:t>
            </a:r>
            <a:r>
              <a:rPr lang="en-US" sz="2200" dirty="0"/>
              <a:t>of behavior corresponding to learned reward function</a:t>
            </a:r>
          </a:p>
        </p:txBody>
      </p:sp>
    </p:spTree>
    <p:extLst>
      <p:ext uri="{BB962C8B-B14F-4D97-AF65-F5344CB8AC3E}">
        <p14:creationId xmlns:p14="http://schemas.microsoft.com/office/powerpoint/2010/main" val="506436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165463" y="1741714"/>
            <a:ext cx="3184731"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Accuracy of IRL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40185" y="940526"/>
            <a:ext cx="8177347" cy="5123225"/>
          </a:xfrm>
        </p:spPr>
        <p:txBody>
          <a:bodyPr>
            <a:normAutofit/>
          </a:bodyPr>
          <a:lstStyle/>
          <a:p>
            <a:pPr marL="0" indent="0">
              <a:buNone/>
            </a:pPr>
            <a:r>
              <a:rPr lang="en-US" sz="2200" dirty="0"/>
              <a:t>Improvement in learning accuracy in MLIRL [2], LEARCH, and GPIRL </a:t>
            </a:r>
          </a:p>
        </p:txBody>
      </p:sp>
      <p:sp>
        <p:nvSpPr>
          <p:cNvPr id="4" name="TextBox 3">
            <a:extLst>
              <a:ext uri="{FF2B5EF4-FFF2-40B4-BE49-F238E27FC236}">
                <a16:creationId xmlns:a16="http://schemas.microsoft.com/office/drawing/2014/main" id="{FE20EE43-4BB1-4CF2-8D83-834CE7DE7094}"/>
              </a:ext>
            </a:extLst>
          </p:cNvPr>
          <p:cNvSpPr txBox="1"/>
          <p:nvPr/>
        </p:nvSpPr>
        <p:spPr>
          <a:xfrm>
            <a:off x="5568619" y="4846371"/>
            <a:ext cx="3171637" cy="1015663"/>
          </a:xfrm>
          <a:prstGeom prst="rect">
            <a:avLst/>
          </a:prstGeom>
          <a:noFill/>
        </p:spPr>
        <p:txBody>
          <a:bodyPr wrap="none" rtlCol="0">
            <a:spAutoFit/>
          </a:bodyPr>
          <a:lstStyle/>
          <a:p>
            <a:r>
              <a:rPr lang="en-US" sz="2000" dirty="0"/>
              <a:t>Comparison of the values of </a:t>
            </a:r>
          </a:p>
          <a:p>
            <a:r>
              <a:rPr lang="en-US" sz="2000" dirty="0"/>
              <a:t>policies learned by methods </a:t>
            </a:r>
          </a:p>
          <a:p>
            <a:r>
              <a:rPr lang="en-US" sz="2000" dirty="0"/>
              <a:t>in </a:t>
            </a:r>
            <a:r>
              <a:rPr lang="en-US" sz="2000" dirty="0" err="1"/>
              <a:t>Gridworld</a:t>
            </a:r>
            <a:r>
              <a:rPr lang="en-US" sz="2000" dirty="0"/>
              <a:t> domain [2]</a:t>
            </a:r>
          </a:p>
        </p:txBody>
      </p:sp>
      <p:pic>
        <p:nvPicPr>
          <p:cNvPr id="6" name="Picture 5">
            <a:extLst>
              <a:ext uri="{FF2B5EF4-FFF2-40B4-BE49-F238E27FC236}">
                <a16:creationId xmlns:a16="http://schemas.microsoft.com/office/drawing/2014/main" id="{0426D037-1FD8-40D4-B3DA-3F2E772CF714}"/>
              </a:ext>
            </a:extLst>
          </p:cNvPr>
          <p:cNvPicPr>
            <a:picLocks noChangeAspect="1"/>
          </p:cNvPicPr>
          <p:nvPr/>
        </p:nvPicPr>
        <p:blipFill>
          <a:blip r:embed="rId2"/>
          <a:stretch>
            <a:fillRect/>
          </a:stretch>
        </p:blipFill>
        <p:spPr>
          <a:xfrm>
            <a:off x="4291729" y="1741714"/>
            <a:ext cx="6119242" cy="3104657"/>
          </a:xfrm>
          <a:prstGeom prst="rect">
            <a:avLst/>
          </a:prstGeom>
        </p:spPr>
      </p:pic>
    </p:spTree>
    <p:extLst>
      <p:ext uri="{BB962C8B-B14F-4D97-AF65-F5344CB8AC3E}">
        <p14:creationId xmlns:p14="http://schemas.microsoft.com/office/powerpoint/2010/main" val="82240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Analysis and Improvement of Complexity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424825"/>
            <a:ext cx="8177347" cy="5123225"/>
          </a:xfrm>
        </p:spPr>
        <p:txBody>
          <a:bodyPr>
            <a:normAutofit/>
          </a:bodyPr>
          <a:lstStyle/>
          <a:p>
            <a:r>
              <a:rPr lang="en-US" sz="2200" dirty="0"/>
              <a:t>Active Bayesian IRL seeks to ascertain the most informative states where a demonstration is needed, and therefore exhibit relatively reduced sample complexity.</a:t>
            </a:r>
          </a:p>
          <a:p>
            <a:r>
              <a:rPr lang="en-US" sz="2200" dirty="0"/>
              <a:t>Bayesian IRL with </a:t>
            </a:r>
            <a:r>
              <a:rPr lang="en-US" sz="2200" dirty="0" err="1"/>
              <a:t>Bisimulation</a:t>
            </a:r>
            <a:r>
              <a:rPr lang="en-US" sz="2200" dirty="0"/>
              <a:t> [25] exploited an equivalence among the states to reduce the sample complexity</a:t>
            </a:r>
          </a:p>
        </p:txBody>
      </p:sp>
      <p:pic>
        <p:nvPicPr>
          <p:cNvPr id="4" name="Picture 3">
            <a:extLst>
              <a:ext uri="{FF2B5EF4-FFF2-40B4-BE49-F238E27FC236}">
                <a16:creationId xmlns:a16="http://schemas.microsoft.com/office/drawing/2014/main" id="{5D2A5BB5-750E-4483-8451-F5A1FA97F55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02873" y="5064976"/>
            <a:ext cx="7399369" cy="966147"/>
          </a:xfrm>
          <a:prstGeom prst="rect">
            <a:avLst/>
          </a:prstGeom>
        </p:spPr>
      </p:pic>
      <p:pic>
        <p:nvPicPr>
          <p:cNvPr id="7" name="Picture 6" descr="A close up of a mans face&#10;&#10;Description generated with very high confidence">
            <a:extLst>
              <a:ext uri="{FF2B5EF4-FFF2-40B4-BE49-F238E27FC236}">
                <a16:creationId xmlns:a16="http://schemas.microsoft.com/office/drawing/2014/main" id="{C9EE4FCB-2D43-4329-8DA8-27B6CD635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463" y="2102889"/>
            <a:ext cx="3201154" cy="2867121"/>
          </a:xfrm>
          <a:prstGeom prst="rect">
            <a:avLst/>
          </a:prstGeom>
        </p:spPr>
      </p:pic>
    </p:spTree>
    <p:extLst>
      <p:ext uri="{BB962C8B-B14F-4D97-AF65-F5344CB8AC3E}">
        <p14:creationId xmlns:p14="http://schemas.microsoft.com/office/powerpoint/2010/main" val="2329164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Analysis and Improvement of Complexity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424825"/>
            <a:ext cx="8177347" cy="5123225"/>
          </a:xfrm>
        </p:spPr>
        <p:txBody>
          <a:bodyPr>
            <a:normAutofit/>
          </a:bodyPr>
          <a:lstStyle/>
          <a:p>
            <a:pPr algn="just"/>
            <a:endParaRPr lang="en-US" sz="2200" dirty="0"/>
          </a:p>
          <a:p>
            <a:pPr algn="just"/>
            <a:endParaRPr lang="en-US" sz="2200" dirty="0"/>
          </a:p>
          <a:p>
            <a:pPr marL="0" indent="0" algn="just">
              <a:buNone/>
            </a:pPr>
            <a:endParaRPr lang="en-US" sz="2200" dirty="0"/>
          </a:p>
          <a:p>
            <a:pPr algn="just"/>
            <a:r>
              <a:rPr lang="en-US" sz="2200" dirty="0"/>
              <a:t>Bayesian IRL converges in polynomial time. </a:t>
            </a:r>
          </a:p>
          <a:p>
            <a:pPr algn="just"/>
            <a:r>
              <a:rPr lang="en-US" sz="2200" dirty="0"/>
              <a:t>MWAL requires O(ln k) (k is number of features) iterations for convergence, which is lower than O (k * ln k) for the Projection method</a:t>
            </a:r>
          </a:p>
          <a:p>
            <a:pPr algn="just"/>
            <a:r>
              <a:rPr lang="en-US" sz="2200" dirty="0"/>
              <a:t>FIRL achieves more accuracy than MMP and Projection methods at the cost of speed, due to the computationally expensive step of regression for constructing features</a:t>
            </a:r>
          </a:p>
          <a:p>
            <a:pPr marL="0" indent="0" algn="just">
              <a:buNone/>
            </a:pPr>
            <a:endParaRPr lang="en-US" sz="2200" dirty="0"/>
          </a:p>
        </p:txBody>
      </p:sp>
    </p:spTree>
    <p:extLst>
      <p:ext uri="{BB962C8B-B14F-4D97-AF65-F5344CB8AC3E}">
        <p14:creationId xmlns:p14="http://schemas.microsoft.com/office/powerpoint/2010/main" val="3831083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Continuous State Spaces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424825"/>
            <a:ext cx="8177347" cy="5123225"/>
          </a:xfrm>
        </p:spPr>
        <p:txBody>
          <a:bodyPr>
            <a:normAutofit/>
          </a:bodyPr>
          <a:lstStyle/>
          <a:p>
            <a:pPr algn="just"/>
            <a:endParaRPr lang="en-US" sz="2200" dirty="0"/>
          </a:p>
          <a:p>
            <a:pPr marL="0" indent="0" algn="just">
              <a:buNone/>
            </a:pPr>
            <a:endParaRPr lang="en-US" sz="2200" dirty="0"/>
          </a:p>
          <a:p>
            <a:pPr marL="0" indent="0" algn="just">
              <a:buNone/>
            </a:pPr>
            <a:endParaRPr lang="en-US" sz="2200" dirty="0"/>
          </a:p>
          <a:p>
            <a:pPr algn="just"/>
            <a:r>
              <a:rPr lang="en-US" sz="2200" dirty="0"/>
              <a:t>Path integral based approaches aims for local optimality of demonstrations (avoid complete solution of MDP); this approximation scales well to high-dimensional continuous spaces and large demonstration data</a:t>
            </a:r>
          </a:p>
          <a:p>
            <a:pPr algn="just"/>
            <a:r>
              <a:rPr lang="en-US" sz="2200" dirty="0"/>
              <a:t>Authors like Melo et al. [25] suggest the use of MDP metric for continuous state spaces to exploit their good theoretical properties for avoiding the cost of supervised learning or optimization-based learning in continuous spaces.</a:t>
            </a:r>
          </a:p>
          <a:p>
            <a:pPr marL="0" indent="0" algn="just">
              <a:buNone/>
            </a:pPr>
            <a:endParaRPr lang="en-US" sz="2200" dirty="0"/>
          </a:p>
        </p:txBody>
      </p:sp>
    </p:spTree>
    <p:extLst>
      <p:ext uri="{BB962C8B-B14F-4D97-AF65-F5344CB8AC3E}">
        <p14:creationId xmlns:p14="http://schemas.microsoft.com/office/powerpoint/2010/main" val="1455371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441780" y="1402513"/>
            <a:ext cx="2987448" cy="3047118"/>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High </a:t>
            </a:r>
            <a:r>
              <a:rPr lang="en-US" sz="2400" dirty="0" err="1">
                <a:solidFill>
                  <a:schemeClr val="bg1"/>
                </a:solidFill>
              </a:rPr>
              <a:t>Dimens</a:t>
            </a:r>
            <a:r>
              <a:rPr lang="en-US" sz="2400" dirty="0">
                <a:solidFill>
                  <a:schemeClr val="bg1"/>
                </a:solidFill>
              </a:rPr>
              <a:t> </a:t>
            </a:r>
            <a:r>
              <a:rPr lang="en-US" sz="2400" dirty="0" err="1">
                <a:solidFill>
                  <a:schemeClr val="bg1"/>
                </a:solidFill>
              </a:rPr>
              <a:t>ional</a:t>
            </a:r>
            <a:r>
              <a:rPr lang="en-US" sz="2400" dirty="0">
                <a:solidFill>
                  <a:schemeClr val="bg1"/>
                </a:solidFill>
              </a:rPr>
              <a:t> and Large Spaces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72873" y="364713"/>
            <a:ext cx="8177347" cy="5123225"/>
          </a:xfrm>
        </p:spPr>
        <p:txBody>
          <a:bodyPr>
            <a:normAutofit/>
          </a:bodyPr>
          <a:lstStyle/>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r>
              <a:rPr lang="en-US" sz="2200" dirty="0"/>
              <a:t>For an exponential likelihood based method (</a:t>
            </a:r>
            <a:r>
              <a:rPr lang="en-US" sz="2200" dirty="0" err="1"/>
              <a:t>MaxEnt</a:t>
            </a:r>
            <a:r>
              <a:rPr lang="en-US" sz="2200" dirty="0"/>
              <a:t>, MLIRL) , computational complexity scales exponentially with the dimensionality of state.</a:t>
            </a:r>
          </a:p>
          <a:p>
            <a:pPr algn="just"/>
            <a:r>
              <a:rPr lang="en-US" sz="2200" dirty="0"/>
              <a:t>Approximating Likelihood: replacing the goal of global optimality of the input policy with local optimality, use of importance sampling by REIRL, the down-scaling the state space using low-dimensional features </a:t>
            </a:r>
          </a:p>
        </p:txBody>
      </p:sp>
    </p:spTree>
    <p:extLst>
      <p:ext uri="{BB962C8B-B14F-4D97-AF65-F5344CB8AC3E}">
        <p14:creationId xmlns:p14="http://schemas.microsoft.com/office/powerpoint/2010/main" val="94422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What is IRL?</a:t>
            </a:r>
            <a:endParaRPr lang="en-US" sz="2600" kern="1200" dirty="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FA63FA3C-527F-4B3B-91F4-7D5AFC6746DB}"/>
              </a:ext>
            </a:extLst>
          </p:cNvPr>
          <p:cNvSpPr>
            <a:spLocks noGrp="1"/>
          </p:cNvSpPr>
          <p:nvPr>
            <p:ph idx="1"/>
          </p:nvPr>
        </p:nvSpPr>
        <p:spPr>
          <a:xfrm>
            <a:off x="3683728" y="1654628"/>
            <a:ext cx="7576456" cy="3860482"/>
          </a:xfrm>
        </p:spPr>
        <p:txBody>
          <a:bodyPr vert="horz" lIns="91440" tIns="45720" rIns="91440" bIns="45720" rtlCol="0" anchor="t">
            <a:normAutofit/>
          </a:bodyPr>
          <a:lstStyle/>
          <a:p>
            <a:pPr marL="0" indent="0">
              <a:buNone/>
            </a:pPr>
            <a:endParaRPr lang="en-US" sz="2400" dirty="0"/>
          </a:p>
          <a:p>
            <a:pPr marL="0" indent="0">
              <a:buNone/>
            </a:pPr>
            <a:endParaRPr lang="en-US" sz="2400" dirty="0"/>
          </a:p>
          <a:p>
            <a:pPr marL="0" indent="0">
              <a:buNone/>
            </a:pPr>
            <a:r>
              <a:rPr lang="en-US" sz="2400" b="1" dirty="0"/>
              <a:t>Given: </a:t>
            </a:r>
            <a:r>
              <a:rPr lang="en-US" sz="2400" dirty="0"/>
              <a:t>observations of the behavior of an agent engaged in a well-defined task. The observations are in the form of trajectories of state-action pairs.</a:t>
            </a:r>
          </a:p>
          <a:p>
            <a:pPr marL="0" indent="0">
              <a:buNone/>
            </a:pPr>
            <a:r>
              <a:rPr lang="en-US" sz="2400" b="1" dirty="0"/>
              <a:t>Find: </a:t>
            </a:r>
            <a:r>
              <a:rPr lang="en-US" sz="2400" dirty="0"/>
              <a:t>reward function of the agent</a:t>
            </a:r>
            <a:endParaRPr lang="en-US"/>
          </a:p>
        </p:txBody>
      </p:sp>
    </p:spTree>
    <p:extLst>
      <p:ext uri="{BB962C8B-B14F-4D97-AF65-F5344CB8AC3E}">
        <p14:creationId xmlns:p14="http://schemas.microsoft.com/office/powerpoint/2010/main" val="3038905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441780" y="1402513"/>
            <a:ext cx="2987448" cy="3047118"/>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High </a:t>
            </a:r>
            <a:r>
              <a:rPr lang="en-US" sz="2400" dirty="0" err="1">
                <a:solidFill>
                  <a:schemeClr val="bg1"/>
                </a:solidFill>
              </a:rPr>
              <a:t>Dimens</a:t>
            </a:r>
            <a:r>
              <a:rPr lang="en-US" sz="2400" dirty="0">
                <a:solidFill>
                  <a:schemeClr val="bg1"/>
                </a:solidFill>
              </a:rPr>
              <a:t> </a:t>
            </a:r>
            <a:r>
              <a:rPr lang="en-US" sz="2400" dirty="0" err="1">
                <a:solidFill>
                  <a:schemeClr val="bg1"/>
                </a:solidFill>
              </a:rPr>
              <a:t>ional</a:t>
            </a:r>
            <a:r>
              <a:rPr lang="en-US" sz="2400" dirty="0">
                <a:solidFill>
                  <a:schemeClr val="bg1"/>
                </a:solidFill>
              </a:rPr>
              <a:t> and Large Spaces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429228" y="394711"/>
            <a:ext cx="8177347" cy="5123225"/>
          </a:xfrm>
        </p:spPr>
        <p:txBody>
          <a:bodyPr>
            <a:normAutofit/>
          </a:bodyPr>
          <a:lstStyle/>
          <a:p>
            <a:pPr marL="0" indent="0" algn="just">
              <a:buNone/>
            </a:pPr>
            <a:r>
              <a:rPr lang="en-US" sz="2200" dirty="0"/>
              <a:t>For an exponential likelihood (</a:t>
            </a:r>
            <a:r>
              <a:rPr lang="en-US" sz="2200" dirty="0" err="1"/>
              <a:t>MaxEnt</a:t>
            </a:r>
            <a:r>
              <a:rPr lang="en-US" sz="2200" dirty="0"/>
              <a:t>) based method, computational complexity scales exponentially with the dimensionality of state.</a:t>
            </a:r>
          </a:p>
          <a:p>
            <a:pPr algn="just"/>
            <a:r>
              <a:rPr lang="en-US" sz="2200" dirty="0"/>
              <a:t>Approximating Likelihood</a:t>
            </a:r>
          </a:p>
          <a:p>
            <a:pPr algn="just"/>
            <a:r>
              <a:rPr lang="en-US" sz="2200" dirty="0"/>
              <a:t>Task Decomposition: exploitation of the hierarchical structure of a physical system (e.g. Kolter et al. [4,5] - quadruped locomotion) </a:t>
            </a:r>
          </a:p>
        </p:txBody>
      </p:sp>
      <p:pic>
        <p:nvPicPr>
          <p:cNvPr id="3" name="Picture 2">
            <a:extLst>
              <a:ext uri="{FF2B5EF4-FFF2-40B4-BE49-F238E27FC236}">
                <a16:creationId xmlns:a16="http://schemas.microsoft.com/office/drawing/2014/main" id="{DB79547C-9226-49BA-8D99-CAC2DA8A7764}"/>
              </a:ext>
            </a:extLst>
          </p:cNvPr>
          <p:cNvPicPr>
            <a:picLocks noChangeAspect="1"/>
          </p:cNvPicPr>
          <p:nvPr/>
        </p:nvPicPr>
        <p:blipFill>
          <a:blip r:embed="rId2">
            <a:duotone>
              <a:prstClr val="black"/>
              <a:srgbClr val="D9C3A5">
                <a:tint val="50000"/>
                <a:satMod val="180000"/>
              </a:srgbClr>
            </a:duotone>
          </a:blip>
          <a:stretch>
            <a:fillRect/>
          </a:stretch>
        </p:blipFill>
        <p:spPr>
          <a:xfrm>
            <a:off x="7853926" y="2689685"/>
            <a:ext cx="3300929" cy="3658983"/>
          </a:xfrm>
          <a:prstGeom prst="rect">
            <a:avLst/>
          </a:prstGeom>
        </p:spPr>
      </p:pic>
      <p:pic>
        <p:nvPicPr>
          <p:cNvPr id="7" name="Picture 6">
            <a:extLst>
              <a:ext uri="{FF2B5EF4-FFF2-40B4-BE49-F238E27FC236}">
                <a16:creationId xmlns:a16="http://schemas.microsoft.com/office/drawing/2014/main" id="{B23B338B-A081-41D7-BEF6-9263582B0D00}"/>
              </a:ext>
            </a:extLst>
          </p:cNvPr>
          <p:cNvPicPr>
            <a:picLocks noChangeAspect="1"/>
          </p:cNvPicPr>
          <p:nvPr/>
        </p:nvPicPr>
        <p:blipFill>
          <a:blip r:embed="rId3"/>
          <a:stretch>
            <a:fillRect/>
          </a:stretch>
        </p:blipFill>
        <p:spPr>
          <a:xfrm>
            <a:off x="2327061" y="4519177"/>
            <a:ext cx="5506608" cy="1987110"/>
          </a:xfrm>
          <a:prstGeom prst="rect">
            <a:avLst/>
          </a:prstGeom>
        </p:spPr>
      </p:pic>
      <p:sp>
        <p:nvSpPr>
          <p:cNvPr id="8" name="TextBox 7">
            <a:extLst>
              <a:ext uri="{FF2B5EF4-FFF2-40B4-BE49-F238E27FC236}">
                <a16:creationId xmlns:a16="http://schemas.microsoft.com/office/drawing/2014/main" id="{8F10F26B-37CA-42EA-B332-D69CDDD608E8}"/>
              </a:ext>
            </a:extLst>
          </p:cNvPr>
          <p:cNvSpPr txBox="1"/>
          <p:nvPr/>
        </p:nvSpPr>
        <p:spPr>
          <a:xfrm>
            <a:off x="2900098" y="4115072"/>
            <a:ext cx="3709862" cy="369332"/>
          </a:xfrm>
          <a:prstGeom prst="rect">
            <a:avLst/>
          </a:prstGeom>
          <a:noFill/>
        </p:spPr>
        <p:txBody>
          <a:bodyPr wrap="none" rtlCol="0">
            <a:spAutoFit/>
          </a:bodyPr>
          <a:lstStyle/>
          <a:p>
            <a:r>
              <a:rPr lang="en-US" dirty="0"/>
              <a:t>Control in </a:t>
            </a:r>
            <a:r>
              <a:rPr lang="en-US" b="1" dirty="0"/>
              <a:t>18-dimensional</a:t>
            </a:r>
            <a:r>
              <a:rPr lang="en-US" dirty="0"/>
              <a:t> state space</a:t>
            </a:r>
          </a:p>
        </p:txBody>
      </p:sp>
      <p:sp>
        <p:nvSpPr>
          <p:cNvPr id="9" name="TextBox 8">
            <a:extLst>
              <a:ext uri="{FF2B5EF4-FFF2-40B4-BE49-F238E27FC236}">
                <a16:creationId xmlns:a16="http://schemas.microsoft.com/office/drawing/2014/main" id="{7E3EF10D-2317-4A36-9836-E776E1A05428}"/>
              </a:ext>
            </a:extLst>
          </p:cNvPr>
          <p:cNvSpPr txBox="1"/>
          <p:nvPr/>
        </p:nvSpPr>
        <p:spPr>
          <a:xfrm>
            <a:off x="10883572" y="2920561"/>
            <a:ext cx="1058431" cy="646331"/>
          </a:xfrm>
          <a:prstGeom prst="rect">
            <a:avLst/>
          </a:prstGeom>
          <a:noFill/>
        </p:spPr>
        <p:txBody>
          <a:bodyPr wrap="none" rtlCol="0">
            <a:spAutoFit/>
          </a:bodyPr>
          <a:lstStyle/>
          <a:p>
            <a:r>
              <a:rPr lang="en-US" dirty="0">
                <a:solidFill>
                  <a:schemeClr val="tx1">
                    <a:lumMod val="95000"/>
                    <a:lumOff val="5000"/>
                  </a:schemeClr>
                </a:solidFill>
              </a:rPr>
              <a:t>Series of</a:t>
            </a:r>
          </a:p>
          <a:p>
            <a:r>
              <a:rPr lang="en-US" dirty="0">
                <a:solidFill>
                  <a:schemeClr val="tx1">
                    <a:lumMod val="95000"/>
                    <a:lumOff val="5000"/>
                  </a:schemeClr>
                </a:solidFill>
              </a:rPr>
              <a:t>footsteps</a:t>
            </a:r>
          </a:p>
        </p:txBody>
      </p:sp>
      <p:sp>
        <p:nvSpPr>
          <p:cNvPr id="12" name="TextBox 11">
            <a:extLst>
              <a:ext uri="{FF2B5EF4-FFF2-40B4-BE49-F238E27FC236}">
                <a16:creationId xmlns:a16="http://schemas.microsoft.com/office/drawing/2014/main" id="{6E1E0681-6516-4401-96CF-C6BF88B2953A}"/>
              </a:ext>
            </a:extLst>
          </p:cNvPr>
          <p:cNvSpPr txBox="1"/>
          <p:nvPr/>
        </p:nvSpPr>
        <p:spPr>
          <a:xfrm>
            <a:off x="10920062" y="4080299"/>
            <a:ext cx="1250086" cy="646331"/>
          </a:xfrm>
          <a:prstGeom prst="rect">
            <a:avLst/>
          </a:prstGeom>
          <a:noFill/>
        </p:spPr>
        <p:txBody>
          <a:bodyPr wrap="none" rtlCol="0">
            <a:spAutoFit/>
          </a:bodyPr>
          <a:lstStyle/>
          <a:p>
            <a:r>
              <a:rPr lang="en-US" dirty="0">
                <a:solidFill>
                  <a:schemeClr val="tx1">
                    <a:lumMod val="95000"/>
                    <a:lumOff val="5000"/>
                  </a:schemeClr>
                </a:solidFill>
              </a:rPr>
              <a:t>Feet </a:t>
            </a:r>
          </a:p>
          <a:p>
            <a:r>
              <a:rPr lang="en-US" dirty="0">
                <a:solidFill>
                  <a:schemeClr val="tx1">
                    <a:lumMod val="95000"/>
                    <a:lumOff val="5000"/>
                  </a:schemeClr>
                </a:solidFill>
              </a:rPr>
              <a:t>trajectories</a:t>
            </a:r>
          </a:p>
        </p:txBody>
      </p:sp>
      <p:sp>
        <p:nvSpPr>
          <p:cNvPr id="13" name="TextBox 12">
            <a:extLst>
              <a:ext uri="{FF2B5EF4-FFF2-40B4-BE49-F238E27FC236}">
                <a16:creationId xmlns:a16="http://schemas.microsoft.com/office/drawing/2014/main" id="{A0C483C8-375E-46F5-9ED9-46758445B537}"/>
              </a:ext>
            </a:extLst>
          </p:cNvPr>
          <p:cNvSpPr txBox="1"/>
          <p:nvPr/>
        </p:nvSpPr>
        <p:spPr>
          <a:xfrm>
            <a:off x="10920062" y="5268966"/>
            <a:ext cx="1293367" cy="646331"/>
          </a:xfrm>
          <a:prstGeom prst="rect">
            <a:avLst/>
          </a:prstGeom>
          <a:noFill/>
        </p:spPr>
        <p:txBody>
          <a:bodyPr wrap="none" rtlCol="0">
            <a:spAutoFit/>
          </a:bodyPr>
          <a:lstStyle/>
          <a:p>
            <a:r>
              <a:rPr lang="en-US" dirty="0">
                <a:solidFill>
                  <a:schemeClr val="tx1">
                    <a:lumMod val="95000"/>
                    <a:lumOff val="5000"/>
                  </a:schemeClr>
                </a:solidFill>
              </a:rPr>
              <a:t>Joint </a:t>
            </a:r>
          </a:p>
          <a:p>
            <a:r>
              <a:rPr lang="en-US" dirty="0">
                <a:solidFill>
                  <a:schemeClr val="tx1">
                    <a:lumMod val="95000"/>
                    <a:lumOff val="5000"/>
                  </a:schemeClr>
                </a:solidFill>
              </a:rPr>
              <a:t>movements</a:t>
            </a:r>
          </a:p>
        </p:txBody>
      </p:sp>
    </p:spTree>
    <p:extLst>
      <p:ext uri="{BB962C8B-B14F-4D97-AF65-F5344CB8AC3E}">
        <p14:creationId xmlns:p14="http://schemas.microsoft.com/office/powerpoint/2010/main" val="546641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375385" y="1653872"/>
            <a:ext cx="3008235" cy="298550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High </a:t>
            </a:r>
            <a:r>
              <a:rPr lang="en-US" sz="2400" dirty="0" err="1">
                <a:solidFill>
                  <a:schemeClr val="bg1"/>
                </a:solidFill>
              </a:rPr>
              <a:t>Dimens</a:t>
            </a:r>
            <a:r>
              <a:rPr lang="en-US" sz="2400" dirty="0">
                <a:solidFill>
                  <a:schemeClr val="bg1"/>
                </a:solidFill>
              </a:rPr>
              <a:t> </a:t>
            </a:r>
            <a:r>
              <a:rPr lang="en-US" sz="2400" dirty="0" err="1">
                <a:solidFill>
                  <a:schemeClr val="bg1"/>
                </a:solidFill>
              </a:rPr>
              <a:t>ional</a:t>
            </a:r>
            <a:r>
              <a:rPr lang="en-US" sz="2400" dirty="0">
                <a:solidFill>
                  <a:schemeClr val="bg1"/>
                </a:solidFill>
              </a:rPr>
              <a:t> and Large Spaces</a:t>
            </a:r>
          </a:p>
        </p:txBody>
      </p:sp>
      <p:pic>
        <p:nvPicPr>
          <p:cNvPr id="3" name="Picture 2">
            <a:extLst>
              <a:ext uri="{FF2B5EF4-FFF2-40B4-BE49-F238E27FC236}">
                <a16:creationId xmlns:a16="http://schemas.microsoft.com/office/drawing/2014/main" id="{DB79547C-9226-49BA-8D99-CAC2DA8A7764}"/>
              </a:ext>
            </a:extLst>
          </p:cNvPr>
          <p:cNvPicPr>
            <a:picLocks noChangeAspect="1"/>
          </p:cNvPicPr>
          <p:nvPr/>
        </p:nvPicPr>
        <p:blipFill>
          <a:blip r:embed="rId2">
            <a:duotone>
              <a:prstClr val="black"/>
              <a:srgbClr val="D9C3A5">
                <a:tint val="50000"/>
                <a:satMod val="180000"/>
              </a:srgbClr>
            </a:duotone>
          </a:blip>
          <a:stretch>
            <a:fillRect/>
          </a:stretch>
        </p:blipFill>
        <p:spPr>
          <a:xfrm>
            <a:off x="3512523" y="574522"/>
            <a:ext cx="2764112" cy="3200113"/>
          </a:xfrm>
          <a:prstGeom prst="rect">
            <a:avLst/>
          </a:prstGeom>
        </p:spPr>
      </p:pic>
      <p:pic>
        <p:nvPicPr>
          <p:cNvPr id="6" name="Picture 5">
            <a:extLst>
              <a:ext uri="{FF2B5EF4-FFF2-40B4-BE49-F238E27FC236}">
                <a16:creationId xmlns:a16="http://schemas.microsoft.com/office/drawing/2014/main" id="{2DE8E90F-01F3-4F07-926D-702AD18B177A}"/>
              </a:ext>
            </a:extLst>
          </p:cNvPr>
          <p:cNvPicPr>
            <a:picLocks noChangeAspect="1"/>
          </p:cNvPicPr>
          <p:nvPr/>
        </p:nvPicPr>
        <p:blipFill>
          <a:blip r:embed="rId3"/>
          <a:stretch>
            <a:fillRect/>
          </a:stretch>
        </p:blipFill>
        <p:spPr>
          <a:xfrm>
            <a:off x="6276635" y="1702185"/>
            <a:ext cx="5849630" cy="4237439"/>
          </a:xfrm>
          <a:prstGeom prst="rect">
            <a:avLst/>
          </a:prstGeom>
        </p:spPr>
      </p:pic>
    </p:spTree>
    <p:extLst>
      <p:ext uri="{BB962C8B-B14F-4D97-AF65-F5344CB8AC3E}">
        <p14:creationId xmlns:p14="http://schemas.microsoft.com/office/powerpoint/2010/main" val="2648163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High </a:t>
            </a:r>
            <a:r>
              <a:rPr lang="en-US" sz="2400" dirty="0" err="1">
                <a:solidFill>
                  <a:schemeClr val="bg1"/>
                </a:solidFill>
              </a:rPr>
              <a:t>Dimens</a:t>
            </a:r>
            <a:r>
              <a:rPr lang="en-US" sz="2400" dirty="0">
                <a:solidFill>
                  <a:schemeClr val="bg1"/>
                </a:solidFill>
              </a:rPr>
              <a:t> </a:t>
            </a:r>
            <a:r>
              <a:rPr lang="en-US" sz="2400" dirty="0" err="1">
                <a:solidFill>
                  <a:schemeClr val="bg1"/>
                </a:solidFill>
              </a:rPr>
              <a:t>ional</a:t>
            </a:r>
            <a:r>
              <a:rPr lang="en-US" sz="2400" dirty="0">
                <a:solidFill>
                  <a:schemeClr val="bg1"/>
                </a:solidFill>
              </a:rPr>
              <a:t> and Large Spaces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648109"/>
            <a:ext cx="8177347" cy="5123225"/>
          </a:xfrm>
        </p:spPr>
        <p:txBody>
          <a:bodyPr>
            <a:normAutofit/>
          </a:bodyPr>
          <a:lstStyle/>
          <a:p>
            <a:pPr algn="just"/>
            <a:endParaRPr lang="en-US" sz="2200" dirty="0"/>
          </a:p>
          <a:p>
            <a:pPr algn="just"/>
            <a:endParaRPr lang="en-US" sz="2200" dirty="0"/>
          </a:p>
          <a:p>
            <a:pPr algn="just"/>
            <a:r>
              <a:rPr lang="en-US" sz="2200" dirty="0"/>
              <a:t>Task Decomposition: Some authors propose the exploitation of the hierarchical structure of a physical system (quadruped locomotion) to scale IRL up from low-dimensional to high-dimensional domains. Others (</a:t>
            </a:r>
            <a:r>
              <a:rPr lang="en-US" sz="2200" dirty="0" err="1"/>
              <a:t>Rothkopf</a:t>
            </a:r>
            <a:r>
              <a:rPr lang="en-US" sz="2200" dirty="0"/>
              <a:t> et al. [9] - Bayesian decomposition) utilize the independence between the components of a task and compute the individual contribution of each of the components.</a:t>
            </a:r>
          </a:p>
          <a:p>
            <a:pPr algn="just"/>
            <a:r>
              <a:rPr lang="en-US" sz="2200" dirty="0"/>
              <a:t>Speeding up Forward Learning: reduce the cost of repeatedly computing the state values. e.g. BIRL via </a:t>
            </a:r>
            <a:r>
              <a:rPr lang="en-US" sz="2200" dirty="0" err="1"/>
              <a:t>Bisimulation</a:t>
            </a:r>
            <a:r>
              <a:rPr lang="en-US" sz="2200" dirty="0"/>
              <a:t>, CSI, and SCIRL do it by exploiting the structure imposed on MDP by their classification-based models</a:t>
            </a:r>
          </a:p>
          <a:p>
            <a:pPr marL="0" indent="0" algn="just">
              <a:buNone/>
            </a:pPr>
            <a:endParaRPr lang="en-US" sz="2200" dirty="0"/>
          </a:p>
        </p:txBody>
      </p:sp>
    </p:spTree>
    <p:extLst>
      <p:ext uri="{BB962C8B-B14F-4D97-AF65-F5344CB8AC3E}">
        <p14:creationId xmlns:p14="http://schemas.microsoft.com/office/powerpoint/2010/main" val="1733905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Generalization</a:t>
            </a:r>
            <a:br>
              <a:rPr lang="en-US" sz="2400" dirty="0">
                <a:solidFill>
                  <a:schemeClr val="bg1"/>
                </a:solidFill>
              </a:rPr>
            </a:br>
            <a:r>
              <a:rPr lang="en-US" sz="2400" dirty="0">
                <a:solidFill>
                  <a:schemeClr val="bg1"/>
                </a:solidFill>
              </a:rPr>
              <a:t>Capacity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867387"/>
            <a:ext cx="8177347" cy="5123225"/>
          </a:xfrm>
        </p:spPr>
        <p:txBody>
          <a:bodyPr>
            <a:normAutofit/>
          </a:bodyPr>
          <a:lstStyle/>
          <a:p>
            <a:pPr algn="just"/>
            <a:endParaRPr lang="en-US" sz="2200" dirty="0"/>
          </a:p>
          <a:p>
            <a:pPr algn="just"/>
            <a:endParaRPr lang="en-US" sz="2200" dirty="0"/>
          </a:p>
          <a:p>
            <a:pPr algn="just"/>
            <a:endParaRPr lang="en-US" sz="2200" dirty="0"/>
          </a:p>
          <a:p>
            <a:pPr algn="just"/>
            <a:r>
              <a:rPr lang="en-US" sz="2200" dirty="0"/>
              <a:t>FIRL can use the learned reward function in an environment slightly different from the original environment used for demonstration </a:t>
            </a:r>
          </a:p>
          <a:p>
            <a:pPr algn="just"/>
            <a:r>
              <a:rPr lang="en-US" sz="2200" dirty="0"/>
              <a:t>GCL admits an enhanced generalization by learning new instances of a previously-learned task </a:t>
            </a:r>
          </a:p>
          <a:p>
            <a:pPr algn="just"/>
            <a:r>
              <a:rPr lang="en-US" sz="2200" dirty="0"/>
              <a:t>‘BIRL with </a:t>
            </a:r>
            <a:r>
              <a:rPr lang="en-US" sz="2200" dirty="0" err="1"/>
              <a:t>bisimulation</a:t>
            </a:r>
            <a:r>
              <a:rPr lang="en-US" sz="2200" dirty="0"/>
              <a:t>’ achieves improved generalization by partitioning the state space based on a relaxed equivalence between states</a:t>
            </a:r>
          </a:p>
          <a:p>
            <a:pPr marL="0" indent="0" algn="just">
              <a:buNone/>
            </a:pPr>
            <a:endParaRPr lang="en-US" sz="2200" dirty="0"/>
          </a:p>
        </p:txBody>
      </p:sp>
    </p:spTree>
    <p:extLst>
      <p:ext uri="{BB962C8B-B14F-4D97-AF65-F5344CB8AC3E}">
        <p14:creationId xmlns:p14="http://schemas.microsoft.com/office/powerpoint/2010/main" val="3519283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0" y="522761"/>
            <a:ext cx="8183689" cy="3277961"/>
          </a:xfrm>
          <a:prstGeom prst="ellipse">
            <a:avLst/>
          </a:prstGeom>
        </p:spPr>
        <p:txBody>
          <a:bodyPr vert="horz" lIns="91440" tIns="45720" rIns="91440" bIns="45720" rtlCol="0" anchor="t">
            <a:noAutofit/>
          </a:bodyPr>
          <a:lstStyle/>
          <a:p>
            <a:r>
              <a:rPr lang="en-US" sz="4800" dirty="0"/>
              <a:t>Part 4: Extensions of IRL and Their Solutions</a:t>
            </a:r>
            <a:br>
              <a:rPr lang="en-US" sz="4800" dirty="0"/>
            </a:br>
            <a:br>
              <a:rPr lang="en-US" sz="4800" dirty="0"/>
            </a:b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D0ECE3F7-6C3D-4623-BDA7-021DE20EAC7F}"/>
              </a:ext>
            </a:extLst>
          </p:cNvPr>
          <p:cNvSpPr txBox="1"/>
          <p:nvPr/>
        </p:nvSpPr>
        <p:spPr>
          <a:xfrm>
            <a:off x="1341203" y="3077154"/>
            <a:ext cx="5586209" cy="2677656"/>
          </a:xfrm>
          <a:prstGeom prst="rect">
            <a:avLst/>
          </a:prstGeom>
          <a:noFill/>
        </p:spPr>
        <p:txBody>
          <a:bodyPr wrap="none" rtlCol="0">
            <a:spAutoFit/>
          </a:bodyPr>
          <a:lstStyle/>
          <a:p>
            <a:r>
              <a:rPr lang="en-US" sz="2800" dirty="0"/>
              <a:t>Incomplete or Imperfect Observation</a:t>
            </a:r>
          </a:p>
          <a:p>
            <a:r>
              <a:rPr lang="en-US" sz="2800" dirty="0"/>
              <a:t>Multiple Tasks </a:t>
            </a:r>
          </a:p>
          <a:p>
            <a:r>
              <a:rPr lang="en-US" sz="2800" dirty="0"/>
              <a:t>Incomplete Model</a:t>
            </a:r>
          </a:p>
          <a:p>
            <a:r>
              <a:rPr lang="en-US" sz="2800" dirty="0"/>
              <a:t>Non-linear Reward Function</a:t>
            </a:r>
          </a:p>
          <a:p>
            <a:r>
              <a:rPr lang="en-US" sz="2800" dirty="0"/>
              <a:t>Active IRL</a:t>
            </a:r>
          </a:p>
          <a:p>
            <a:r>
              <a:rPr lang="en-US" sz="2800" dirty="0"/>
              <a:t>Other Extensions</a:t>
            </a:r>
          </a:p>
        </p:txBody>
      </p:sp>
    </p:spTree>
    <p:extLst>
      <p:ext uri="{BB962C8B-B14F-4D97-AF65-F5344CB8AC3E}">
        <p14:creationId xmlns:p14="http://schemas.microsoft.com/office/powerpoint/2010/main" val="138783177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906449"/>
            <a:ext cx="8177347" cy="4641601"/>
          </a:xfrm>
        </p:spPr>
        <p:txBody>
          <a:bodyPr>
            <a:normAutofit/>
          </a:bodyPr>
          <a:lstStyle/>
          <a:p>
            <a:pPr marL="0" indent="0">
              <a:buNone/>
            </a:pPr>
            <a:r>
              <a:rPr lang="en-US" sz="2200" dirty="0"/>
              <a:t>Learners in the real world must deal with noisy sensors and may not perceive the complete demonstration trajectory. </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4BDD5106-2A4C-496B-A31E-F07840164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157" y="2039169"/>
            <a:ext cx="6809514" cy="2011391"/>
          </a:xfrm>
          <a:prstGeom prst="rect">
            <a:avLst/>
          </a:prstGeom>
        </p:spPr>
      </p:pic>
    </p:spTree>
    <p:extLst>
      <p:ext uri="{BB962C8B-B14F-4D97-AF65-F5344CB8AC3E}">
        <p14:creationId xmlns:p14="http://schemas.microsoft.com/office/powerpoint/2010/main" val="3404400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733690" y="906449"/>
            <a:ext cx="8177347" cy="4641601"/>
          </a:xfrm>
        </p:spPr>
        <p:txBody>
          <a:bodyPr>
            <a:noAutofit/>
          </a:bodyPr>
          <a:lstStyle/>
          <a:p>
            <a:pPr marL="0" indent="0" algn="just">
              <a:buNone/>
            </a:pPr>
            <a:endParaRPr lang="en-US" sz="2200" dirty="0"/>
          </a:p>
          <a:p>
            <a:pPr marL="0" indent="0" algn="just">
              <a:buNone/>
            </a:pPr>
            <a:r>
              <a:rPr lang="en-US" sz="2200" dirty="0" err="1"/>
              <a:t>Pomdp</a:t>
            </a:r>
            <a:r>
              <a:rPr lang="en-US" sz="2200" dirty="0"/>
              <a:t>-IRL: An expert with noisy sensors that senses its state imperfectly can be modeled as a partially observable </a:t>
            </a:r>
            <a:r>
              <a:rPr lang="en-US" sz="2200" dirty="0" err="1"/>
              <a:t>mdp</a:t>
            </a:r>
            <a:r>
              <a:rPr lang="en-US" sz="2200" dirty="0"/>
              <a:t> (Choi et al. [33]). The learner conducts a search through space of policies by gradually improving on the previous policy until it explains the observed behavior.</a:t>
            </a:r>
          </a:p>
          <a:p>
            <a:pPr marL="0" indent="0" algn="just">
              <a:buNone/>
            </a:pPr>
            <a:endParaRPr lang="en-US" sz="2200" dirty="0"/>
          </a:p>
          <a:p>
            <a:pPr marL="0" indent="0" algn="just">
              <a:buNone/>
            </a:pPr>
            <a:r>
              <a:rPr lang="en-US" sz="2200" dirty="0"/>
              <a:t>IRL with Occlusion: </a:t>
            </a:r>
            <a:r>
              <a:rPr lang="en-US" sz="2200" dirty="0" err="1"/>
              <a:t>Bogert</a:t>
            </a:r>
            <a:r>
              <a:rPr lang="en-US" sz="2200" dirty="0"/>
              <a:t> et al. [28] introduce an extension of </a:t>
            </a:r>
            <a:r>
              <a:rPr lang="en-US" sz="2200" dirty="0" err="1"/>
              <a:t>MaxEntIRL</a:t>
            </a:r>
            <a:r>
              <a:rPr lang="en-US" sz="2200" dirty="0"/>
              <a:t> --IRL*-- for settings where the learner is unable to see portions of demonstrated trajectories due to occlusion. </a:t>
            </a:r>
            <a:r>
              <a:rPr lang="en-US" sz="2200" dirty="0" err="1"/>
              <a:t>Bogert</a:t>
            </a:r>
            <a:r>
              <a:rPr lang="en-US" sz="2200" dirty="0"/>
              <a:t> et al. continued along this vein of incomplete observations and generalized multi-agent </a:t>
            </a:r>
            <a:r>
              <a:rPr lang="en-US" sz="2200" dirty="0" err="1"/>
              <a:t>MaxEntIRL</a:t>
            </a:r>
            <a:r>
              <a:rPr lang="en-US" sz="2200" dirty="0"/>
              <a:t> to the context where some causal factors of expert's action are hidden from the learner (Latent Maximum Entropy Optimization).</a:t>
            </a:r>
          </a:p>
          <a:p>
            <a:pPr marL="0" indent="0" algn="just">
              <a:buNone/>
            </a:pPr>
            <a:endParaRPr lang="en-US" sz="2200" dirty="0"/>
          </a:p>
        </p:txBody>
      </p:sp>
    </p:spTree>
    <p:extLst>
      <p:ext uri="{BB962C8B-B14F-4D97-AF65-F5344CB8AC3E}">
        <p14:creationId xmlns:p14="http://schemas.microsoft.com/office/powerpoint/2010/main" val="417685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 IRL with Occlusion</a:t>
            </a:r>
          </a:p>
        </p:txBody>
      </p:sp>
      <p:pic>
        <p:nvPicPr>
          <p:cNvPr id="3" name="Picture 2">
            <a:extLst>
              <a:ext uri="{FF2B5EF4-FFF2-40B4-BE49-F238E27FC236}">
                <a16:creationId xmlns:a16="http://schemas.microsoft.com/office/drawing/2014/main" id="{334EC15E-DDBC-48D8-88EC-9F8D13294AA8}"/>
              </a:ext>
            </a:extLst>
          </p:cNvPr>
          <p:cNvPicPr>
            <a:picLocks noChangeAspect="1"/>
          </p:cNvPicPr>
          <p:nvPr/>
        </p:nvPicPr>
        <p:blipFill>
          <a:blip r:embed="rId2"/>
          <a:stretch>
            <a:fillRect/>
          </a:stretch>
        </p:blipFill>
        <p:spPr>
          <a:xfrm>
            <a:off x="4167723" y="743754"/>
            <a:ext cx="1825535" cy="3341935"/>
          </a:xfrm>
          <a:prstGeom prst="rect">
            <a:avLst/>
          </a:prstGeom>
        </p:spPr>
      </p:pic>
      <p:sp>
        <p:nvSpPr>
          <p:cNvPr id="4" name="Rectangle 3">
            <a:extLst>
              <a:ext uri="{FF2B5EF4-FFF2-40B4-BE49-F238E27FC236}">
                <a16:creationId xmlns:a16="http://schemas.microsoft.com/office/drawing/2014/main" id="{92D8D825-641E-438E-B671-A9B7064CA4BA}"/>
              </a:ext>
            </a:extLst>
          </p:cNvPr>
          <p:cNvSpPr/>
          <p:nvPr/>
        </p:nvSpPr>
        <p:spPr>
          <a:xfrm>
            <a:off x="4572540" y="733382"/>
            <a:ext cx="1315090" cy="5756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C06985-6976-4229-9CE8-ABACA0D49E7D}"/>
              </a:ext>
            </a:extLst>
          </p:cNvPr>
          <p:cNvSpPr txBox="1"/>
          <p:nvPr/>
        </p:nvSpPr>
        <p:spPr>
          <a:xfrm>
            <a:off x="4396427" y="73984"/>
            <a:ext cx="2261709" cy="707886"/>
          </a:xfrm>
          <a:prstGeom prst="rect">
            <a:avLst/>
          </a:prstGeom>
          <a:noFill/>
        </p:spPr>
        <p:txBody>
          <a:bodyPr wrap="none" rtlCol="0">
            <a:spAutoFit/>
          </a:bodyPr>
          <a:lstStyle/>
          <a:p>
            <a:r>
              <a:rPr lang="en-US" sz="2000" dirty="0"/>
              <a:t>Observable portion </a:t>
            </a:r>
          </a:p>
          <a:p>
            <a:r>
              <a:rPr lang="en-US" sz="2000" dirty="0"/>
              <a:t>of expert’s behavior</a:t>
            </a:r>
          </a:p>
        </p:txBody>
      </p:sp>
      <p:sp>
        <p:nvSpPr>
          <p:cNvPr id="6" name="TextBox 5">
            <a:extLst>
              <a:ext uri="{FF2B5EF4-FFF2-40B4-BE49-F238E27FC236}">
                <a16:creationId xmlns:a16="http://schemas.microsoft.com/office/drawing/2014/main" id="{0F68706D-3572-4AA5-B156-5940F285C42F}"/>
              </a:ext>
            </a:extLst>
          </p:cNvPr>
          <p:cNvSpPr txBox="1"/>
          <p:nvPr/>
        </p:nvSpPr>
        <p:spPr>
          <a:xfrm>
            <a:off x="3717440" y="4595367"/>
            <a:ext cx="859531" cy="400110"/>
          </a:xfrm>
          <a:prstGeom prst="rect">
            <a:avLst/>
          </a:prstGeom>
          <a:noFill/>
          <a:ln>
            <a:solidFill>
              <a:schemeClr val="tx1"/>
            </a:solidFill>
          </a:ln>
        </p:spPr>
        <p:txBody>
          <a:bodyPr wrap="none" rtlCol="0">
            <a:spAutoFit/>
          </a:bodyPr>
          <a:lstStyle/>
          <a:p>
            <a:r>
              <a:rPr lang="en-US" sz="2000" dirty="0"/>
              <a:t>Expert</a:t>
            </a:r>
          </a:p>
        </p:txBody>
      </p:sp>
      <p:sp>
        <p:nvSpPr>
          <p:cNvPr id="10" name="TextBox 9">
            <a:extLst>
              <a:ext uri="{FF2B5EF4-FFF2-40B4-BE49-F238E27FC236}">
                <a16:creationId xmlns:a16="http://schemas.microsoft.com/office/drawing/2014/main" id="{C91785C9-1F72-4154-9844-FDD038AD744D}"/>
              </a:ext>
            </a:extLst>
          </p:cNvPr>
          <p:cNvSpPr txBox="1"/>
          <p:nvPr/>
        </p:nvSpPr>
        <p:spPr>
          <a:xfrm>
            <a:off x="2429916" y="711416"/>
            <a:ext cx="986167" cy="400110"/>
          </a:xfrm>
          <a:prstGeom prst="rect">
            <a:avLst/>
          </a:prstGeom>
          <a:noFill/>
          <a:ln>
            <a:solidFill>
              <a:schemeClr val="tx1"/>
            </a:solidFill>
          </a:ln>
        </p:spPr>
        <p:txBody>
          <a:bodyPr wrap="none" rtlCol="0">
            <a:spAutoFit/>
          </a:bodyPr>
          <a:lstStyle/>
          <a:p>
            <a:r>
              <a:rPr lang="en-US" sz="2000" dirty="0"/>
              <a:t>Learner</a:t>
            </a:r>
          </a:p>
        </p:txBody>
      </p:sp>
      <p:cxnSp>
        <p:nvCxnSpPr>
          <p:cNvPr id="12" name="Straight Arrow Connector 11">
            <a:extLst>
              <a:ext uri="{FF2B5EF4-FFF2-40B4-BE49-F238E27FC236}">
                <a16:creationId xmlns:a16="http://schemas.microsoft.com/office/drawing/2014/main" id="{CA3D57EC-529B-4001-BACF-CDFA8403EC7F}"/>
              </a:ext>
            </a:extLst>
          </p:cNvPr>
          <p:cNvCxnSpPr>
            <a:cxnSpLocks/>
            <a:stCxn id="6" idx="0"/>
          </p:cNvCxnSpPr>
          <p:nvPr/>
        </p:nvCxnSpPr>
        <p:spPr>
          <a:xfrm flipV="1">
            <a:off x="4147206" y="3554127"/>
            <a:ext cx="588423" cy="104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2C79F0-82C8-4F77-8F7D-655B439130CC}"/>
              </a:ext>
            </a:extLst>
          </p:cNvPr>
          <p:cNvCxnSpPr>
            <a:stCxn id="10" idx="3"/>
          </p:cNvCxnSpPr>
          <p:nvPr/>
        </p:nvCxnSpPr>
        <p:spPr>
          <a:xfrm flipV="1">
            <a:off x="3416083" y="896082"/>
            <a:ext cx="696530"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B10EFC-E761-43E1-A536-EA30E51ED04E}"/>
              </a:ext>
            </a:extLst>
          </p:cNvPr>
          <p:cNvCxnSpPr>
            <a:cxnSpLocks/>
          </p:cNvCxnSpPr>
          <p:nvPr/>
        </p:nvCxnSpPr>
        <p:spPr>
          <a:xfrm>
            <a:off x="6306188" y="2030931"/>
            <a:ext cx="11243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7D37AC-15C7-4561-A7C9-D0FAD806B0AB}"/>
              </a:ext>
            </a:extLst>
          </p:cNvPr>
          <p:cNvSpPr txBox="1"/>
          <p:nvPr/>
        </p:nvSpPr>
        <p:spPr>
          <a:xfrm>
            <a:off x="6628513" y="1557048"/>
            <a:ext cx="623889" cy="400110"/>
          </a:xfrm>
          <a:prstGeom prst="rect">
            <a:avLst/>
          </a:prstGeom>
          <a:noFill/>
        </p:spPr>
        <p:txBody>
          <a:bodyPr wrap="none" rtlCol="0">
            <a:spAutoFit/>
          </a:bodyPr>
          <a:lstStyle/>
          <a:p>
            <a:r>
              <a:rPr lang="en-US" sz="2000" dirty="0"/>
              <a:t>IRL*</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046F31-49CF-4CA6-99FB-D9786513B3FB}"/>
                  </a:ext>
                </a:extLst>
              </p:cNvPr>
              <p:cNvSpPr txBox="1"/>
              <p:nvPr/>
            </p:nvSpPr>
            <p:spPr>
              <a:xfrm>
                <a:off x="7491176" y="1846265"/>
                <a:ext cx="3162019" cy="400110"/>
              </a:xfrm>
              <a:prstGeom prst="rect">
                <a:avLst/>
              </a:prstGeom>
              <a:noFill/>
            </p:spPr>
            <p:txBody>
              <a:bodyPr wrap="none" rtlCol="0">
                <a:spAutoFit/>
              </a:bodyPr>
              <a:lstStyle/>
              <a:p>
                <a:r>
                  <a:rPr lang="en-US" sz="2000" dirty="0"/>
                  <a:t>Expert’s reward function,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p:txBody>
          </p:sp>
        </mc:Choice>
        <mc:Fallback xmlns="">
          <p:sp>
            <p:nvSpPr>
              <p:cNvPr id="25" name="TextBox 24">
                <a:extLst>
                  <a:ext uri="{FF2B5EF4-FFF2-40B4-BE49-F238E27FC236}">
                    <a16:creationId xmlns:a16="http://schemas.microsoft.com/office/drawing/2014/main" id="{7E046F31-49CF-4CA6-99FB-D9786513B3FB}"/>
                  </a:ext>
                </a:extLst>
              </p:cNvPr>
              <p:cNvSpPr txBox="1">
                <a:spLocks noRot="1" noChangeAspect="1" noMove="1" noResize="1" noEditPoints="1" noAdjustHandles="1" noChangeArrowheads="1" noChangeShapeType="1" noTextEdit="1"/>
              </p:cNvSpPr>
              <p:nvPr/>
            </p:nvSpPr>
            <p:spPr>
              <a:xfrm>
                <a:off x="7491176" y="1846265"/>
                <a:ext cx="3162019" cy="400110"/>
              </a:xfrm>
              <a:prstGeom prst="rect">
                <a:avLst/>
              </a:prstGeom>
              <a:blipFill>
                <a:blip r:embed="rId3"/>
                <a:stretch>
                  <a:fillRect l="-2119" t="-9231" b="-27692"/>
                </a:stretch>
              </a:blipFill>
            </p:spPr>
            <p:txBody>
              <a:bodyPr/>
              <a:lstStyle/>
              <a:p>
                <a:r>
                  <a:rPr lang="en-US">
                    <a:noFill/>
                  </a:rPr>
                  <a:t> </a:t>
                </a:r>
              </a:p>
            </p:txBody>
          </p:sp>
        </mc:Fallback>
      </mc:AlternateContent>
    </p:spTree>
    <p:extLst>
      <p:ext uri="{BB962C8B-B14F-4D97-AF65-F5344CB8AC3E}">
        <p14:creationId xmlns:p14="http://schemas.microsoft.com/office/powerpoint/2010/main" val="3646155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 IRL with Occlusion</a:t>
            </a:r>
          </a:p>
        </p:txBody>
      </p:sp>
      <p:pic>
        <p:nvPicPr>
          <p:cNvPr id="7" name="Picture 6" descr="A close up of a logo&#10;&#10;Description generated with very high confidence">
            <a:extLst>
              <a:ext uri="{FF2B5EF4-FFF2-40B4-BE49-F238E27FC236}">
                <a16:creationId xmlns:a16="http://schemas.microsoft.com/office/drawing/2014/main" id="{4F7B5938-D601-4B09-900D-5CFAC4A68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514247"/>
            <a:ext cx="3251505" cy="2017169"/>
          </a:xfrm>
          <a:prstGeom prst="rect">
            <a:avLst/>
          </a:prstGeom>
        </p:spPr>
      </p:pic>
      <p:pic>
        <p:nvPicPr>
          <p:cNvPr id="9" name="Picture 8" descr="A picture containing crossword puzzle, black, text&#10;&#10;Description generated with high confidence">
            <a:extLst>
              <a:ext uri="{FF2B5EF4-FFF2-40B4-BE49-F238E27FC236}">
                <a16:creationId xmlns:a16="http://schemas.microsoft.com/office/drawing/2014/main" id="{809B9E48-FDC3-49DF-8328-52AA3BD7F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527" y="984390"/>
            <a:ext cx="4097244" cy="2677565"/>
          </a:xfrm>
          <a:prstGeom prst="rect">
            <a:avLst/>
          </a:prstGeom>
        </p:spPr>
      </p:pic>
      <p:sp>
        <p:nvSpPr>
          <p:cNvPr id="16" name="TextBox 15">
            <a:extLst>
              <a:ext uri="{FF2B5EF4-FFF2-40B4-BE49-F238E27FC236}">
                <a16:creationId xmlns:a16="http://schemas.microsoft.com/office/drawing/2014/main" id="{3446ADDC-1991-407F-BBDD-FB3B610C724A}"/>
              </a:ext>
            </a:extLst>
          </p:cNvPr>
          <p:cNvSpPr txBox="1"/>
          <p:nvPr/>
        </p:nvSpPr>
        <p:spPr>
          <a:xfrm>
            <a:off x="7879640" y="335403"/>
            <a:ext cx="3919150" cy="400110"/>
          </a:xfrm>
          <a:prstGeom prst="rect">
            <a:avLst/>
          </a:prstGeom>
          <a:noFill/>
        </p:spPr>
        <p:txBody>
          <a:bodyPr wrap="none" rtlCol="0">
            <a:spAutoFit/>
          </a:bodyPr>
          <a:lstStyle/>
          <a:p>
            <a:r>
              <a:rPr lang="en-US" sz="2000" dirty="0"/>
              <a:t>Predicting future behavior of expert</a:t>
            </a:r>
          </a:p>
        </p:txBody>
      </p:sp>
      <p:sp>
        <p:nvSpPr>
          <p:cNvPr id="17" name="TextBox 16">
            <a:extLst>
              <a:ext uri="{FF2B5EF4-FFF2-40B4-BE49-F238E27FC236}">
                <a16:creationId xmlns:a16="http://schemas.microsoft.com/office/drawing/2014/main" id="{97CAEA56-30FC-409F-B4D8-1B67829F62F4}"/>
              </a:ext>
            </a:extLst>
          </p:cNvPr>
          <p:cNvSpPr txBox="1"/>
          <p:nvPr/>
        </p:nvSpPr>
        <p:spPr>
          <a:xfrm>
            <a:off x="7064943" y="3292623"/>
            <a:ext cx="1392175" cy="400110"/>
          </a:xfrm>
          <a:prstGeom prst="rect">
            <a:avLst/>
          </a:prstGeom>
          <a:noFill/>
          <a:ln>
            <a:solidFill>
              <a:schemeClr val="tx1"/>
            </a:solidFill>
          </a:ln>
        </p:spPr>
        <p:txBody>
          <a:bodyPr wrap="square" rtlCol="0">
            <a:spAutoFit/>
          </a:bodyPr>
          <a:lstStyle/>
          <a:p>
            <a:r>
              <a:rPr lang="en-US" sz="2000" dirty="0"/>
              <a:t>Timesteps</a:t>
            </a:r>
          </a:p>
        </p:txBody>
      </p:sp>
      <p:sp>
        <p:nvSpPr>
          <p:cNvPr id="22" name="TextBox 21">
            <a:extLst>
              <a:ext uri="{FF2B5EF4-FFF2-40B4-BE49-F238E27FC236}">
                <a16:creationId xmlns:a16="http://schemas.microsoft.com/office/drawing/2014/main" id="{D15D8172-AD2C-4AF9-A529-A0B9E6D7AD9E}"/>
              </a:ext>
            </a:extLst>
          </p:cNvPr>
          <p:cNvSpPr txBox="1"/>
          <p:nvPr/>
        </p:nvSpPr>
        <p:spPr>
          <a:xfrm>
            <a:off x="6145839" y="3790322"/>
            <a:ext cx="3566874" cy="707886"/>
          </a:xfrm>
          <a:prstGeom prst="rect">
            <a:avLst/>
          </a:prstGeom>
          <a:noFill/>
        </p:spPr>
        <p:txBody>
          <a:bodyPr wrap="none" rtlCol="0">
            <a:spAutoFit/>
          </a:bodyPr>
          <a:lstStyle/>
          <a:p>
            <a:r>
              <a:rPr lang="en-US" sz="2000" b="1" dirty="0"/>
              <a:t>Achieving reachability objective</a:t>
            </a:r>
          </a:p>
          <a:p>
            <a:r>
              <a:rPr lang="en-US" sz="2000" b="1" dirty="0"/>
              <a:t>via learning under occlusion</a:t>
            </a:r>
          </a:p>
        </p:txBody>
      </p:sp>
      <p:cxnSp>
        <p:nvCxnSpPr>
          <p:cNvPr id="13" name="Straight Arrow Connector 12">
            <a:extLst>
              <a:ext uri="{FF2B5EF4-FFF2-40B4-BE49-F238E27FC236}">
                <a16:creationId xmlns:a16="http://schemas.microsoft.com/office/drawing/2014/main" id="{60186567-C3A0-49F5-A09D-BAC6F8BABD42}"/>
              </a:ext>
            </a:extLst>
          </p:cNvPr>
          <p:cNvCxnSpPr>
            <a:cxnSpLocks/>
          </p:cNvCxnSpPr>
          <p:nvPr/>
        </p:nvCxnSpPr>
        <p:spPr>
          <a:xfrm>
            <a:off x="6306188" y="2030931"/>
            <a:ext cx="112433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0C4221-DDAB-439D-A2F8-E03458360F1C}"/>
                  </a:ext>
                </a:extLst>
              </p:cNvPr>
              <p:cNvSpPr txBox="1"/>
              <p:nvPr/>
            </p:nvSpPr>
            <p:spPr>
              <a:xfrm>
                <a:off x="4367195" y="1731630"/>
                <a:ext cx="1870833" cy="707886"/>
              </a:xfrm>
              <a:prstGeom prst="rect">
                <a:avLst/>
              </a:prstGeom>
              <a:noFill/>
            </p:spPr>
            <p:txBody>
              <a:bodyPr wrap="none" rtlCol="0">
                <a:spAutoFit/>
              </a:bodyPr>
              <a:lstStyle/>
              <a:p>
                <a:r>
                  <a:rPr lang="en-US" sz="2000" dirty="0"/>
                  <a:t>Expert’s reward </a:t>
                </a:r>
              </a:p>
              <a:p>
                <a:r>
                  <a:rPr lang="en-US" sz="2000" dirty="0"/>
                  <a:t>function,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p:txBody>
          </p:sp>
        </mc:Choice>
        <mc:Fallback xmlns="">
          <p:sp>
            <p:nvSpPr>
              <p:cNvPr id="20" name="TextBox 19">
                <a:extLst>
                  <a:ext uri="{FF2B5EF4-FFF2-40B4-BE49-F238E27FC236}">
                    <a16:creationId xmlns:a16="http://schemas.microsoft.com/office/drawing/2014/main" id="{700C4221-DDAB-439D-A2F8-E03458360F1C}"/>
                  </a:ext>
                </a:extLst>
              </p:cNvPr>
              <p:cNvSpPr txBox="1">
                <a:spLocks noRot="1" noChangeAspect="1" noMove="1" noResize="1" noEditPoints="1" noAdjustHandles="1" noChangeArrowheads="1" noChangeShapeType="1" noTextEdit="1"/>
              </p:cNvSpPr>
              <p:nvPr/>
            </p:nvSpPr>
            <p:spPr>
              <a:xfrm>
                <a:off x="4367195" y="1731630"/>
                <a:ext cx="1870833" cy="707886"/>
              </a:xfrm>
              <a:prstGeom prst="rect">
                <a:avLst/>
              </a:prstGeom>
              <a:blipFill>
                <a:blip r:embed="rId4"/>
                <a:stretch>
                  <a:fillRect l="-3257" t="-4310" r="-2606" b="-14655"/>
                </a:stretch>
              </a:blipFill>
            </p:spPr>
            <p:txBody>
              <a:bodyPr/>
              <a:lstStyle/>
              <a:p>
                <a:r>
                  <a:rPr lang="en-US">
                    <a:noFill/>
                  </a:rPr>
                  <a:t> </a:t>
                </a:r>
              </a:p>
            </p:txBody>
          </p:sp>
        </mc:Fallback>
      </mc:AlternateContent>
    </p:spTree>
    <p:extLst>
      <p:ext uri="{BB962C8B-B14F-4D97-AF65-F5344CB8AC3E}">
        <p14:creationId xmlns:p14="http://schemas.microsoft.com/office/powerpoint/2010/main" val="1232506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 IRL with Occlusion</a:t>
            </a:r>
          </a:p>
        </p:txBody>
      </p:sp>
      <p:sp>
        <p:nvSpPr>
          <p:cNvPr id="3" name="TextBox 2">
            <a:extLst>
              <a:ext uri="{FF2B5EF4-FFF2-40B4-BE49-F238E27FC236}">
                <a16:creationId xmlns:a16="http://schemas.microsoft.com/office/drawing/2014/main" id="{99CBAB7C-F6D2-4BC2-BFAD-FE908E78F837}"/>
              </a:ext>
            </a:extLst>
          </p:cNvPr>
          <p:cNvSpPr txBox="1"/>
          <p:nvPr/>
        </p:nvSpPr>
        <p:spPr>
          <a:xfrm>
            <a:off x="4346852" y="788642"/>
            <a:ext cx="5625548" cy="707886"/>
          </a:xfrm>
          <a:prstGeom prst="rect">
            <a:avLst/>
          </a:prstGeom>
          <a:noFill/>
        </p:spPr>
        <p:txBody>
          <a:bodyPr wrap="square" rtlCol="0">
            <a:spAutoFit/>
          </a:bodyPr>
          <a:lstStyle/>
          <a:p>
            <a:r>
              <a:rPr lang="en-US" sz="2000" dirty="0"/>
              <a:t>Learner doesn’t know which ball is soft.</a:t>
            </a:r>
          </a:p>
          <a:p>
            <a:r>
              <a:rPr lang="en-US" sz="2000" dirty="0"/>
              <a:t>Task: Sorting softballs without damaging them</a:t>
            </a:r>
          </a:p>
        </p:txBody>
      </p:sp>
      <p:pic>
        <p:nvPicPr>
          <p:cNvPr id="4" name="Online Media 3">
            <a:hlinkClick r:id="" action="ppaction://media"/>
            <a:extLst>
              <a:ext uri="{FF2B5EF4-FFF2-40B4-BE49-F238E27FC236}">
                <a16:creationId xmlns:a16="http://schemas.microsoft.com/office/drawing/2014/main" id="{FF53104D-4E18-462E-9A01-32FF7DB54922}"/>
              </a:ext>
            </a:extLst>
          </p:cNvPr>
          <p:cNvPicPr>
            <a:picLocks noRot="1" noChangeAspect="1"/>
          </p:cNvPicPr>
          <p:nvPr>
            <a:videoFile r:link="rId1"/>
          </p:nvPr>
        </p:nvPicPr>
        <p:blipFill>
          <a:blip r:embed="rId3"/>
          <a:stretch>
            <a:fillRect/>
          </a:stretch>
        </p:blipFill>
        <p:spPr>
          <a:xfrm>
            <a:off x="4452730" y="1554645"/>
            <a:ext cx="4998278" cy="3748709"/>
          </a:xfrm>
          <a:prstGeom prst="rect">
            <a:avLst/>
          </a:prstGeom>
        </p:spPr>
      </p:pic>
    </p:spTree>
    <p:extLst>
      <p:ext uri="{BB962C8B-B14F-4D97-AF65-F5344CB8AC3E}">
        <p14:creationId xmlns:p14="http://schemas.microsoft.com/office/powerpoint/2010/main" val="278023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What is IRL?:</a:t>
            </a:r>
            <a:br>
              <a:rPr lang="en-US" sz="2600" dirty="0">
                <a:solidFill>
                  <a:schemeClr val="bg1"/>
                </a:solidFill>
              </a:rPr>
            </a:br>
            <a:r>
              <a:rPr lang="en-US" sz="2600" dirty="0">
                <a:solidFill>
                  <a:schemeClr val="bg1"/>
                </a:solidFill>
              </a:rPr>
              <a:t>Lane merge self driving</a:t>
            </a:r>
            <a:endParaRPr lang="en-US" sz="2600"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BD09217A-8D4D-427C-BE51-50FB0603A7AB}"/>
              </a:ext>
            </a:extLst>
          </p:cNvPr>
          <p:cNvPicPr>
            <a:picLocks noChangeAspect="1"/>
          </p:cNvPicPr>
          <p:nvPr/>
        </p:nvPicPr>
        <p:blipFill>
          <a:blip r:embed="rId2"/>
          <a:stretch>
            <a:fillRect/>
          </a:stretch>
        </p:blipFill>
        <p:spPr>
          <a:xfrm>
            <a:off x="3771306" y="2077789"/>
            <a:ext cx="1905203" cy="3938000"/>
          </a:xfrm>
          <a:prstGeom prst="rect">
            <a:avLst/>
          </a:prstGeom>
        </p:spPr>
      </p:pic>
      <p:pic>
        <p:nvPicPr>
          <p:cNvPr id="5" name="Picture 4">
            <a:extLst>
              <a:ext uri="{FF2B5EF4-FFF2-40B4-BE49-F238E27FC236}">
                <a16:creationId xmlns:a16="http://schemas.microsoft.com/office/drawing/2014/main" id="{541A1795-26BC-486C-9A71-531EE5DBDF10}"/>
              </a:ext>
            </a:extLst>
          </p:cNvPr>
          <p:cNvPicPr>
            <a:picLocks noChangeAspect="1"/>
          </p:cNvPicPr>
          <p:nvPr/>
        </p:nvPicPr>
        <p:blipFill rotWithShape="1">
          <a:blip r:embed="rId3"/>
          <a:srcRect t="22058"/>
          <a:stretch/>
        </p:blipFill>
        <p:spPr>
          <a:xfrm>
            <a:off x="5634244" y="2074363"/>
            <a:ext cx="5978543" cy="3941426"/>
          </a:xfrm>
          <a:prstGeom prst="rect">
            <a:avLst/>
          </a:prstGeom>
        </p:spPr>
      </p:pic>
      <p:sp>
        <p:nvSpPr>
          <p:cNvPr id="6" name="TextBox 5">
            <a:extLst>
              <a:ext uri="{FF2B5EF4-FFF2-40B4-BE49-F238E27FC236}">
                <a16:creationId xmlns:a16="http://schemas.microsoft.com/office/drawing/2014/main" id="{F525C34B-7533-458D-A1EC-0E3AEFB83D5C}"/>
              </a:ext>
            </a:extLst>
          </p:cNvPr>
          <p:cNvSpPr txBox="1"/>
          <p:nvPr/>
        </p:nvSpPr>
        <p:spPr>
          <a:xfrm>
            <a:off x="3661612" y="1170530"/>
            <a:ext cx="6612516" cy="769441"/>
          </a:xfrm>
          <a:prstGeom prst="rect">
            <a:avLst/>
          </a:prstGeom>
          <a:noFill/>
        </p:spPr>
        <p:txBody>
          <a:bodyPr wrap="none" rtlCol="0" anchor="t">
            <a:spAutoFit/>
          </a:bodyPr>
          <a:lstStyle/>
          <a:p>
            <a:r>
              <a:rPr lang="en-US" sz="2200" dirty="0"/>
              <a:t>Observing the behavior of an anonymous driver (expert)</a:t>
            </a:r>
          </a:p>
          <a:p>
            <a:r>
              <a:rPr lang="en-US" sz="2200" dirty="0"/>
              <a:t>in merging lane</a:t>
            </a:r>
          </a:p>
        </p:txBody>
      </p:sp>
      <p:sp>
        <p:nvSpPr>
          <p:cNvPr id="7" name="Rectangle 6">
            <a:extLst>
              <a:ext uri="{FF2B5EF4-FFF2-40B4-BE49-F238E27FC236}">
                <a16:creationId xmlns:a16="http://schemas.microsoft.com/office/drawing/2014/main" id="{6F714D52-60F5-493A-A7B9-A2B5967EC15C}"/>
              </a:ext>
            </a:extLst>
          </p:cNvPr>
          <p:cNvSpPr/>
          <p:nvPr/>
        </p:nvSpPr>
        <p:spPr>
          <a:xfrm>
            <a:off x="10279781" y="3888607"/>
            <a:ext cx="750771" cy="212718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558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or Imperfect Observation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20675" y="351644"/>
            <a:ext cx="8177347" cy="4641601"/>
          </a:xfrm>
        </p:spPr>
        <p:txBody>
          <a:bodyPr>
            <a:normAutofit/>
          </a:bodyPr>
          <a:lstStyle/>
          <a:p>
            <a:pPr marL="0" indent="0">
              <a:buNone/>
            </a:pPr>
            <a:r>
              <a:rPr lang="en-US" sz="2200" dirty="0"/>
              <a:t>Hidden Variable Inverse Optimal Control (HIOC) [29]: </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EB381F23-ACF0-43B7-94CC-08AA9BB0948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356586" y="4001912"/>
            <a:ext cx="8705523" cy="848762"/>
          </a:xfrm>
          <a:prstGeom prst="rect">
            <a:avLst/>
          </a:prstGeom>
        </p:spPr>
      </p:pic>
      <p:pic>
        <p:nvPicPr>
          <p:cNvPr id="9" name="Picture 8" descr="A clock in the middle of a watch&#10;&#10;Description generated with high confidence">
            <a:extLst>
              <a:ext uri="{FF2B5EF4-FFF2-40B4-BE49-F238E27FC236}">
                <a16:creationId xmlns:a16="http://schemas.microsoft.com/office/drawing/2014/main" id="{FF59D0A4-4F55-459C-86E5-96FA7E3C0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3625" y="861440"/>
            <a:ext cx="3993917" cy="2517352"/>
          </a:xfrm>
          <a:prstGeom prst="rect">
            <a:avLst/>
          </a:prstGeom>
        </p:spPr>
      </p:pic>
      <p:pic>
        <p:nvPicPr>
          <p:cNvPr id="12" name="Picture 11">
            <a:extLst>
              <a:ext uri="{FF2B5EF4-FFF2-40B4-BE49-F238E27FC236}">
                <a16:creationId xmlns:a16="http://schemas.microsoft.com/office/drawing/2014/main" id="{45D996CA-5A40-4405-9FE5-117D2DC7539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919309" y="5885103"/>
            <a:ext cx="6554099" cy="637523"/>
          </a:xfrm>
          <a:prstGeom prst="rect">
            <a:avLst/>
          </a:prstGeom>
        </p:spPr>
      </p:pic>
    </p:spTree>
    <p:extLst>
      <p:ext uri="{BB962C8B-B14F-4D97-AF65-F5344CB8AC3E}">
        <p14:creationId xmlns:p14="http://schemas.microsoft.com/office/powerpoint/2010/main" val="213074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Multiple Tasks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688911"/>
            <a:ext cx="8177347" cy="4641601"/>
          </a:xfrm>
        </p:spPr>
        <p:txBody>
          <a:bodyPr>
            <a:normAutofit/>
          </a:bodyPr>
          <a:lstStyle/>
          <a:p>
            <a:pPr marL="0" indent="0" algn="just">
              <a:buNone/>
            </a:pPr>
            <a:r>
              <a:rPr lang="en-US" sz="2200" dirty="0"/>
              <a:t>Learning multiple reward functions for differing styles of multiple experts</a:t>
            </a:r>
          </a:p>
          <a:p>
            <a:pPr marL="0" indent="0" algn="just">
              <a:buNone/>
            </a:pPr>
            <a:endParaRPr lang="en-US" sz="2200" dirty="0"/>
          </a:p>
          <a:p>
            <a:pPr marL="0" indent="0" algn="just">
              <a:buNone/>
            </a:pPr>
            <a:endParaRPr lang="en-US" sz="2200" dirty="0"/>
          </a:p>
        </p:txBody>
      </p:sp>
      <p:pic>
        <p:nvPicPr>
          <p:cNvPr id="6" name="Picture 5">
            <a:extLst>
              <a:ext uri="{FF2B5EF4-FFF2-40B4-BE49-F238E27FC236}">
                <a16:creationId xmlns:a16="http://schemas.microsoft.com/office/drawing/2014/main" id="{E908BFE0-938F-4A5D-B3CB-B3AAF0D28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728" y="2278923"/>
            <a:ext cx="4742286" cy="1784623"/>
          </a:xfrm>
          <a:prstGeom prst="rect">
            <a:avLst/>
          </a:prstGeom>
        </p:spPr>
      </p:pic>
    </p:spTree>
    <p:extLst>
      <p:ext uri="{BB962C8B-B14F-4D97-AF65-F5344CB8AC3E}">
        <p14:creationId xmlns:p14="http://schemas.microsoft.com/office/powerpoint/2010/main" val="2702027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Multiple Experts or Multiple Tasks</a:t>
            </a:r>
          </a:p>
        </p:txBody>
      </p:sp>
      <p:pic>
        <p:nvPicPr>
          <p:cNvPr id="3" name="Content Placeholder 2">
            <a:extLst>
              <a:ext uri="{FF2B5EF4-FFF2-40B4-BE49-F238E27FC236}">
                <a16:creationId xmlns:a16="http://schemas.microsoft.com/office/drawing/2014/main" id="{BEAE7658-785A-4497-9018-432FF039D25C}"/>
              </a:ext>
            </a:extLst>
          </p:cNvPr>
          <p:cNvPicPr>
            <a:picLocks noGrp="1" noChangeAspect="1"/>
          </p:cNvPicPr>
          <p:nvPr>
            <p:ph idx="1"/>
          </p:nvPr>
        </p:nvPicPr>
        <p:blipFill>
          <a:blip r:embed="rId2"/>
          <a:stretch>
            <a:fillRect/>
          </a:stretch>
        </p:blipFill>
        <p:spPr>
          <a:xfrm>
            <a:off x="6150103" y="1048144"/>
            <a:ext cx="4081191" cy="2187845"/>
          </a:xfrm>
          <a:prstGeom prst="rect">
            <a:avLst/>
          </a:prstGeom>
        </p:spPr>
      </p:pic>
      <p:sp>
        <p:nvSpPr>
          <p:cNvPr id="4" name="TextBox 3">
            <a:extLst>
              <a:ext uri="{FF2B5EF4-FFF2-40B4-BE49-F238E27FC236}">
                <a16:creationId xmlns:a16="http://schemas.microsoft.com/office/drawing/2014/main" id="{3C923998-A3E3-4F21-BD4B-E2761346E804}"/>
              </a:ext>
            </a:extLst>
          </p:cNvPr>
          <p:cNvSpPr txBox="1"/>
          <p:nvPr/>
        </p:nvSpPr>
        <p:spPr>
          <a:xfrm>
            <a:off x="3525928" y="1062348"/>
            <a:ext cx="1576457" cy="61555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700" dirty="0"/>
              <a:t>Target lane of </a:t>
            </a:r>
          </a:p>
          <a:p>
            <a:r>
              <a:rPr lang="en-US" sz="1700" dirty="0"/>
              <a:t>merger by car B</a:t>
            </a:r>
          </a:p>
        </p:txBody>
      </p:sp>
      <p:cxnSp>
        <p:nvCxnSpPr>
          <p:cNvPr id="7" name="Straight Arrow Connector 6">
            <a:extLst>
              <a:ext uri="{FF2B5EF4-FFF2-40B4-BE49-F238E27FC236}">
                <a16:creationId xmlns:a16="http://schemas.microsoft.com/office/drawing/2014/main" id="{846354C5-EF4A-4323-9146-0A3D37FF2579}"/>
              </a:ext>
            </a:extLst>
          </p:cNvPr>
          <p:cNvCxnSpPr>
            <a:cxnSpLocks/>
            <a:stCxn id="4" idx="3"/>
          </p:cNvCxnSpPr>
          <p:nvPr/>
        </p:nvCxnSpPr>
        <p:spPr>
          <a:xfrm>
            <a:off x="5102385" y="1370125"/>
            <a:ext cx="1317666"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042ED1-6061-4916-9E3F-72640EA35109}"/>
              </a:ext>
            </a:extLst>
          </p:cNvPr>
          <p:cNvSpPr txBox="1"/>
          <p:nvPr/>
        </p:nvSpPr>
        <p:spPr>
          <a:xfrm>
            <a:off x="4149369" y="2642916"/>
            <a:ext cx="1643912" cy="35394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700" dirty="0"/>
              <a:t>Drivers (experts)</a:t>
            </a:r>
          </a:p>
        </p:txBody>
      </p:sp>
      <p:cxnSp>
        <p:nvCxnSpPr>
          <p:cNvPr id="12" name="Straight Arrow Connector 11">
            <a:extLst>
              <a:ext uri="{FF2B5EF4-FFF2-40B4-BE49-F238E27FC236}">
                <a16:creationId xmlns:a16="http://schemas.microsoft.com/office/drawing/2014/main" id="{B9FFB0C4-BCF7-46DE-AA06-17AEA6E3017D}"/>
              </a:ext>
            </a:extLst>
          </p:cNvPr>
          <p:cNvCxnSpPr>
            <a:cxnSpLocks/>
            <a:stCxn id="10" idx="3"/>
          </p:cNvCxnSpPr>
          <p:nvPr/>
        </p:nvCxnSpPr>
        <p:spPr>
          <a:xfrm flipV="1">
            <a:off x="5793281" y="1501542"/>
            <a:ext cx="2155647" cy="1318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3E4E98-1874-40F7-BCDA-CFF9C63E694B}"/>
              </a:ext>
            </a:extLst>
          </p:cNvPr>
          <p:cNvCxnSpPr>
            <a:cxnSpLocks/>
            <a:stCxn id="10" idx="3"/>
          </p:cNvCxnSpPr>
          <p:nvPr/>
        </p:nvCxnSpPr>
        <p:spPr>
          <a:xfrm flipV="1">
            <a:off x="5793281" y="2194560"/>
            <a:ext cx="1875733" cy="625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0D72344-833D-4783-9027-195A1A778A6A}"/>
              </a:ext>
            </a:extLst>
          </p:cNvPr>
          <p:cNvPicPr>
            <a:picLocks noChangeAspect="1"/>
          </p:cNvPicPr>
          <p:nvPr/>
        </p:nvPicPr>
        <p:blipFill>
          <a:blip r:embed="rId3"/>
          <a:stretch>
            <a:fillRect/>
          </a:stretch>
        </p:blipFill>
        <p:spPr>
          <a:xfrm>
            <a:off x="3687516" y="3606291"/>
            <a:ext cx="8504484" cy="2813760"/>
          </a:xfrm>
          <a:prstGeom prst="rect">
            <a:avLst/>
          </a:prstGeom>
        </p:spPr>
      </p:pic>
    </p:spTree>
    <p:extLst>
      <p:ext uri="{BB962C8B-B14F-4D97-AF65-F5344CB8AC3E}">
        <p14:creationId xmlns:p14="http://schemas.microsoft.com/office/powerpoint/2010/main" val="811555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Multiple Tasks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20675" y="351644"/>
            <a:ext cx="8177347" cy="5182464"/>
          </a:xfrm>
        </p:spPr>
        <p:txBody>
          <a:bodyPr>
            <a:noAutofit/>
          </a:bodyPr>
          <a:lstStyle/>
          <a:p>
            <a:pPr marL="0" indent="0" algn="just">
              <a:buNone/>
            </a:pPr>
            <a:endParaRPr lang="en-US" sz="2200" dirty="0"/>
          </a:p>
          <a:p>
            <a:pPr marL="0" indent="0" algn="just">
              <a:buNone/>
            </a:pPr>
            <a:r>
              <a:rPr lang="en-US" sz="2200" dirty="0" err="1"/>
              <a:t>MaxEntIRL</a:t>
            </a:r>
            <a:r>
              <a:rPr lang="en-US" sz="2200" dirty="0"/>
              <a:t>: </a:t>
            </a:r>
            <a:r>
              <a:rPr lang="en-US" sz="2200" dirty="0" err="1"/>
              <a:t>Bogert</a:t>
            </a:r>
            <a:r>
              <a:rPr lang="en-US" sz="2200" dirty="0"/>
              <a:t> et al. [31] extend IRL* and </a:t>
            </a:r>
            <a:r>
              <a:rPr lang="en-US" sz="2200" dirty="0" err="1"/>
              <a:t>MaxEntIRL</a:t>
            </a:r>
            <a:r>
              <a:rPr lang="en-US" sz="2200" dirty="0"/>
              <a:t> to the context of multiple experts who may interact. While navigation dynamics of each expert is modeled separately, the interaction is a strategic game between two players; this promotes scalability to many robots.</a:t>
            </a:r>
          </a:p>
          <a:p>
            <a:pPr marL="0" indent="0" algn="just">
              <a:buNone/>
            </a:pPr>
            <a:r>
              <a:rPr lang="en-US" sz="2200" dirty="0"/>
              <a:t>Game-theoretic Model: Some authors model multiple interacting experts as a stochastic multi-agent game (Reddy et al. [35], Lin et al.’s Bayesian learning in game [36]).</a:t>
            </a:r>
          </a:p>
          <a:p>
            <a:pPr marL="0" indent="0" algn="just">
              <a:buNone/>
            </a:pPr>
            <a:r>
              <a:rPr lang="en-US" sz="2200" dirty="0"/>
              <a:t>Maximum-likelihood for varying tasks: Babes-</a:t>
            </a:r>
            <a:r>
              <a:rPr lang="en-US" sz="2200" dirty="0" err="1"/>
              <a:t>Vroman</a:t>
            </a:r>
            <a:r>
              <a:rPr lang="en-US" sz="2200" dirty="0"/>
              <a:t> et al. (MLIRL) assume that a linear reward function of an expert can change over time in a chain of tasks, and method ties a cluster of trajectories to each of the reward functions</a:t>
            </a:r>
          </a:p>
          <a:p>
            <a:pPr marL="0" indent="0" algn="just">
              <a:buNone/>
            </a:pPr>
            <a:endParaRPr lang="en-US" sz="2200" dirty="0"/>
          </a:p>
          <a:p>
            <a:pPr marL="0" indent="0" algn="just">
              <a:buNone/>
            </a:pPr>
            <a:endParaRPr lang="en-US" sz="2200" dirty="0"/>
          </a:p>
        </p:txBody>
      </p:sp>
    </p:spTree>
    <p:extLst>
      <p:ext uri="{BB962C8B-B14F-4D97-AF65-F5344CB8AC3E}">
        <p14:creationId xmlns:p14="http://schemas.microsoft.com/office/powerpoint/2010/main" val="2650630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Multiple Tasks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20675" y="351644"/>
            <a:ext cx="8177347" cy="5182464"/>
          </a:xfrm>
        </p:spPr>
        <p:txBody>
          <a:bodyPr>
            <a:normAutofit/>
          </a:bodyPr>
          <a:lstStyle/>
          <a:p>
            <a:pPr marL="0" indent="0" algn="just">
              <a:buNone/>
            </a:pPr>
            <a:r>
              <a:rPr lang="en-US" sz="2200" dirty="0"/>
              <a:t>Parametric multi-task BIRL: Method imposes a hierarchical Bayes network atop the space of priors over joint reward-policy space. It assumes that different  experts share a  common prior distribution  over policies and associates a posterior over the space with each of sets of demonstrations corresponding to respective experts. </a:t>
            </a:r>
          </a:p>
          <a:p>
            <a:pPr marL="0" indent="0" algn="just">
              <a:buNone/>
            </a:pPr>
            <a:r>
              <a:rPr lang="en-US" sz="2200" dirty="0"/>
              <a:t>Nonparametric Multi-task BIRL: clustering methods that learn multiple specifications, even WHEN the number of experts are not known. Example of using clustering to make associations between demonstration subsets and reward functions (sub-goals in video)</a:t>
            </a:r>
          </a:p>
          <a:p>
            <a:pPr marL="0" indent="0" algn="just">
              <a:buNone/>
            </a:pPr>
            <a:endParaRPr lang="en-US" sz="2200" dirty="0"/>
          </a:p>
          <a:p>
            <a:pPr marL="0" indent="0" algn="just">
              <a:buNone/>
            </a:pPr>
            <a:endParaRPr lang="en-US" sz="2200" dirty="0"/>
          </a:p>
        </p:txBody>
      </p:sp>
      <p:pic>
        <p:nvPicPr>
          <p:cNvPr id="3" name="Online Media 2">
            <a:hlinkClick r:id="" action="ppaction://media"/>
            <a:extLst>
              <a:ext uri="{FF2B5EF4-FFF2-40B4-BE49-F238E27FC236}">
                <a16:creationId xmlns:a16="http://schemas.microsoft.com/office/drawing/2014/main" id="{AD689082-AB64-44A6-AB30-01A22704FDDC}"/>
              </a:ext>
            </a:extLst>
          </p:cNvPr>
          <p:cNvPicPr>
            <a:picLocks noRot="1" noChangeAspect="1"/>
          </p:cNvPicPr>
          <p:nvPr>
            <a:videoFile r:link="rId1"/>
          </p:nvPr>
        </p:nvPicPr>
        <p:blipFill>
          <a:blip r:embed="rId3"/>
          <a:stretch>
            <a:fillRect/>
          </a:stretch>
        </p:blipFill>
        <p:spPr>
          <a:xfrm>
            <a:off x="4893366" y="3424980"/>
            <a:ext cx="4161182" cy="3120887"/>
          </a:xfrm>
          <a:prstGeom prst="rect">
            <a:avLst/>
          </a:prstGeom>
        </p:spPr>
      </p:pic>
    </p:spTree>
    <p:extLst>
      <p:ext uri="{BB962C8B-B14F-4D97-AF65-F5344CB8AC3E}">
        <p14:creationId xmlns:p14="http://schemas.microsoft.com/office/powerpoint/2010/main" val="3757577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marL="0" indent="0" algn="just">
              <a:buNone/>
            </a:pPr>
            <a:r>
              <a:rPr lang="en-US" sz="2200" dirty="0"/>
              <a:t>Computing  the  transition probabilities that fully  represent the dynamics or specifying  the complete feature set  is challenging  and  often unrealistic. How to learn without them? </a:t>
            </a:r>
          </a:p>
          <a:p>
            <a:pPr marL="0" indent="0" algn="just">
              <a:buNone/>
            </a:pPr>
            <a:endParaRPr lang="en-US" sz="2200" dirty="0"/>
          </a:p>
          <a:p>
            <a:pPr marL="0" indent="0" algn="just">
              <a:buNone/>
            </a:pPr>
            <a:endParaRPr lang="en-US" sz="2200" dirty="0"/>
          </a:p>
        </p:txBody>
      </p:sp>
      <p:pic>
        <p:nvPicPr>
          <p:cNvPr id="4" name="Picture 3" descr="A close up of a clock&#10;&#10;Description generated with medium confidence">
            <a:extLst>
              <a:ext uri="{FF2B5EF4-FFF2-40B4-BE49-F238E27FC236}">
                <a16:creationId xmlns:a16="http://schemas.microsoft.com/office/drawing/2014/main" id="{7A28EC7F-49BE-41CB-AD21-4E6E09107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040" y="2634852"/>
            <a:ext cx="5059059" cy="1785550"/>
          </a:xfrm>
          <a:prstGeom prst="rect">
            <a:avLst/>
          </a:prstGeom>
        </p:spPr>
      </p:pic>
    </p:spTree>
    <p:extLst>
      <p:ext uri="{BB962C8B-B14F-4D97-AF65-F5344CB8AC3E}">
        <p14:creationId xmlns:p14="http://schemas.microsoft.com/office/powerpoint/2010/main" val="3490270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algn="just"/>
            <a:r>
              <a:rPr lang="en-US" sz="2200" dirty="0"/>
              <a:t>MWAL: estimates  unknown probabilities by computing frequencies of state-action pairs observed more than a  threshold (Syed et al. [21]); the process leverages  a theoretical  guarantee on the  accuracy of  learned transition for a precomputed minimum training.</a:t>
            </a:r>
          </a:p>
          <a:p>
            <a:pPr algn="just"/>
            <a:r>
              <a:rPr lang="en-US" sz="2200" dirty="0"/>
              <a:t>With limited  observability with  unknown  probabilities, </a:t>
            </a:r>
            <a:r>
              <a:rPr lang="en-US" sz="2200" dirty="0" err="1"/>
              <a:t>Bogert</a:t>
            </a:r>
            <a:r>
              <a:rPr lang="en-US" sz="2200" dirty="0"/>
              <a:t>  et al. [31] model each transition  as an event composed of  underlying components, also  called transition features. Features are likely  to be shared between   observable  and   unobservable  transitions, and convergence to a max entropy distribution over the  transition features  determines probabilities. </a:t>
            </a:r>
          </a:p>
          <a:p>
            <a:pPr algn="just"/>
            <a:endParaRPr lang="en-US" sz="2200" dirty="0"/>
          </a:p>
          <a:p>
            <a:pPr algn="just"/>
            <a:endParaRPr lang="en-US" sz="2200" dirty="0"/>
          </a:p>
          <a:p>
            <a:pPr marL="0" indent="0" algn="just">
              <a:buNone/>
            </a:pPr>
            <a:endParaRPr lang="en-US" sz="2200" dirty="0"/>
          </a:p>
          <a:p>
            <a:pPr marL="0" indent="0" algn="just">
              <a:buNone/>
            </a:pPr>
            <a:endParaRPr lang="en-US" sz="2200" dirty="0"/>
          </a:p>
        </p:txBody>
      </p:sp>
      <p:grpSp>
        <p:nvGrpSpPr>
          <p:cNvPr id="7" name="Group 6">
            <a:extLst>
              <a:ext uri="{FF2B5EF4-FFF2-40B4-BE49-F238E27FC236}">
                <a16:creationId xmlns:a16="http://schemas.microsoft.com/office/drawing/2014/main" id="{D3F78A1D-FD80-4405-A5E1-DB817F8DDEC8}"/>
              </a:ext>
            </a:extLst>
          </p:cNvPr>
          <p:cNvGrpSpPr/>
          <p:nvPr/>
        </p:nvGrpSpPr>
        <p:grpSpPr>
          <a:xfrm>
            <a:off x="4226525" y="4061844"/>
            <a:ext cx="6543779" cy="2271369"/>
            <a:chOff x="4018117" y="4341807"/>
            <a:chExt cx="6543779" cy="2271369"/>
          </a:xfrm>
        </p:grpSpPr>
        <p:pic>
          <p:nvPicPr>
            <p:cNvPr id="6" name="Picture 5" descr="A close up of a logo&#10;&#10;Description generated with very high confidence">
              <a:extLst>
                <a:ext uri="{FF2B5EF4-FFF2-40B4-BE49-F238E27FC236}">
                  <a16:creationId xmlns:a16="http://schemas.microsoft.com/office/drawing/2014/main" id="{905F0C24-130E-47BD-A8C7-753370594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028" y="4341807"/>
              <a:ext cx="2776758" cy="1806986"/>
            </a:xfrm>
            <a:prstGeom prst="rect">
              <a:avLst/>
            </a:prstGeom>
          </p:spPr>
        </p:pic>
        <p:pic>
          <p:nvPicPr>
            <p:cNvPr id="9" name="Picture 8">
              <a:extLst>
                <a:ext uri="{FF2B5EF4-FFF2-40B4-BE49-F238E27FC236}">
                  <a16:creationId xmlns:a16="http://schemas.microsoft.com/office/drawing/2014/main" id="{25573123-9546-437F-9D8D-05E808196F1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018117" y="6148793"/>
              <a:ext cx="6543779" cy="464383"/>
            </a:xfrm>
            <a:prstGeom prst="rect">
              <a:avLst/>
            </a:prstGeom>
          </p:spPr>
        </p:pic>
      </p:grpSp>
      <p:sp>
        <p:nvSpPr>
          <p:cNvPr id="3" name="Rectangle 2">
            <a:extLst>
              <a:ext uri="{FF2B5EF4-FFF2-40B4-BE49-F238E27FC236}">
                <a16:creationId xmlns:a16="http://schemas.microsoft.com/office/drawing/2014/main" id="{A5EB93F0-A395-467B-8B8D-28743A48603F}"/>
              </a:ext>
            </a:extLst>
          </p:cNvPr>
          <p:cNvSpPr/>
          <p:nvPr/>
        </p:nvSpPr>
        <p:spPr>
          <a:xfrm>
            <a:off x="6891688" y="2502568"/>
            <a:ext cx="2252312" cy="33688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B85043B-5A23-45CA-87F4-C5017AB43CA8}"/>
              </a:ext>
            </a:extLst>
          </p:cNvPr>
          <p:cNvCxnSpPr>
            <a:stCxn id="3" idx="2"/>
          </p:cNvCxnSpPr>
          <p:nvPr/>
        </p:nvCxnSpPr>
        <p:spPr>
          <a:xfrm flipH="1">
            <a:off x="8008219" y="2839453"/>
            <a:ext cx="9625" cy="122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753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32468" y="315704"/>
            <a:ext cx="8177347" cy="5960980"/>
          </a:xfrm>
        </p:spPr>
        <p:txBody>
          <a:bodyPr>
            <a:noAutofit/>
          </a:bodyPr>
          <a:lstStyle/>
          <a:p>
            <a:pPr algn="just"/>
            <a:r>
              <a:rPr lang="fr-FR" sz="2200" dirty="0" err="1"/>
              <a:t>Problem</a:t>
            </a:r>
            <a:r>
              <a:rPr lang="fr-FR" sz="2200" dirty="0"/>
              <a:t> in </a:t>
            </a:r>
            <a:r>
              <a:rPr lang="fr-FR" sz="2200" dirty="0" err="1"/>
              <a:t>previous</a:t>
            </a:r>
            <a:r>
              <a:rPr lang="fr-FR" sz="2200" dirty="0"/>
              <a:t> 2 methods - </a:t>
            </a:r>
            <a:r>
              <a:rPr lang="fr-FR" sz="2200" dirty="0" err="1"/>
              <a:t>Boularias</a:t>
            </a:r>
            <a:r>
              <a:rPr lang="fr-FR" sz="2200" dirty="0"/>
              <a:t> et al. [7] </a:t>
            </a:r>
            <a:r>
              <a:rPr lang="fr-FR" sz="2200" dirty="0" err="1"/>
              <a:t>proved</a:t>
            </a:r>
            <a:r>
              <a:rPr lang="fr-FR" sz="2200" dirty="0"/>
              <a:t> </a:t>
            </a:r>
            <a:r>
              <a:rPr lang="fr-FR" sz="2200" dirty="0" err="1"/>
              <a:t>that</a:t>
            </a:r>
            <a:r>
              <a:rPr lang="fr-FR" sz="2200" dirty="0"/>
              <a:t> </a:t>
            </a:r>
            <a:r>
              <a:rPr lang="en-US" sz="2200" dirty="0"/>
              <a:t>the   transition  models  approximated  from  a   small  set  of demonstrations may result in  highly inaccurate solutions. Thereby model-free method REIRL is proposed and here is a comparison with </a:t>
            </a:r>
            <a:r>
              <a:rPr lang="en-US" sz="2200" dirty="0" err="1"/>
              <a:t>MaxEnt</a:t>
            </a:r>
            <a:r>
              <a:rPr lang="en-US" sz="2200" dirty="0"/>
              <a:t> and model-free MMP for a simulated application domain. </a:t>
            </a:r>
          </a:p>
          <a:p>
            <a:pPr algn="just"/>
            <a:endParaRPr lang="en-US" sz="2200" dirty="0"/>
          </a:p>
          <a:p>
            <a:pPr algn="just"/>
            <a:endParaRPr lang="en-US" sz="2200" dirty="0"/>
          </a:p>
          <a:p>
            <a:pPr algn="just"/>
            <a:endParaRPr lang="en-US" sz="2200" dirty="0"/>
          </a:p>
          <a:p>
            <a:pPr algn="just"/>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algn="just"/>
            <a:r>
              <a:rPr lang="en-US" sz="2200" dirty="0"/>
              <a:t>Similar to REIRL, model free methods PI-IRL, GCL and CSI learn a reward  function without relying solely on demonstration for estimating transitions. </a:t>
            </a:r>
          </a:p>
          <a:p>
            <a:pPr marL="0" indent="0" algn="just">
              <a:buNone/>
            </a:pPr>
            <a:endParaRPr lang="en-US" sz="2200" dirty="0"/>
          </a:p>
        </p:txBody>
      </p:sp>
      <p:pic>
        <p:nvPicPr>
          <p:cNvPr id="4" name="Picture 3">
            <a:extLst>
              <a:ext uri="{FF2B5EF4-FFF2-40B4-BE49-F238E27FC236}">
                <a16:creationId xmlns:a16="http://schemas.microsoft.com/office/drawing/2014/main" id="{17DFA2AD-E5C8-45B5-A1ED-7DD0FA10819A}"/>
              </a:ext>
            </a:extLst>
          </p:cNvPr>
          <p:cNvPicPr>
            <a:picLocks noChangeAspect="1"/>
          </p:cNvPicPr>
          <p:nvPr/>
        </p:nvPicPr>
        <p:blipFill>
          <a:blip r:embed="rId3"/>
          <a:stretch>
            <a:fillRect/>
          </a:stretch>
        </p:blipFill>
        <p:spPr>
          <a:xfrm>
            <a:off x="5034796" y="2089256"/>
            <a:ext cx="4099824" cy="3087709"/>
          </a:xfrm>
          <a:prstGeom prst="rect">
            <a:avLst/>
          </a:prstGeom>
        </p:spPr>
      </p:pic>
    </p:spTree>
    <p:extLst>
      <p:ext uri="{BB962C8B-B14F-4D97-AF65-F5344CB8AC3E}">
        <p14:creationId xmlns:p14="http://schemas.microsoft.com/office/powerpoint/2010/main" val="2916194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6" y="375372"/>
            <a:ext cx="8177347" cy="3436975"/>
          </a:xfrm>
        </p:spPr>
        <p:txBody>
          <a:bodyPr>
            <a:normAutofit/>
          </a:bodyPr>
          <a:lstStyle/>
          <a:p>
            <a:pPr algn="just"/>
            <a:r>
              <a:rPr lang="en-US" sz="2200" dirty="0"/>
              <a:t>Using an initial generator distribution over trajectories as additional input, GCL [8] avoid solving MDP in inner loop of </a:t>
            </a:r>
            <a:r>
              <a:rPr lang="en-US" sz="2200" dirty="0" err="1"/>
              <a:t>MaxEntIRL</a:t>
            </a:r>
            <a:r>
              <a:rPr lang="en-US" sz="2200" dirty="0"/>
              <a:t>. Example application: Place dishes without breaking</a:t>
            </a:r>
          </a:p>
          <a:p>
            <a:pPr algn="just"/>
            <a:endParaRPr lang="en-US" sz="2200" dirty="0"/>
          </a:p>
          <a:p>
            <a:pPr algn="just"/>
            <a:endParaRPr lang="en-US" sz="2200" dirty="0"/>
          </a:p>
          <a:p>
            <a:pPr marL="0" indent="0" algn="just">
              <a:buNone/>
            </a:pPr>
            <a:endParaRPr lang="en-US" sz="2200" dirty="0"/>
          </a:p>
          <a:p>
            <a:pPr marL="0" indent="0" algn="just">
              <a:buNone/>
            </a:pPr>
            <a:endParaRPr lang="en-US" sz="2200" dirty="0"/>
          </a:p>
        </p:txBody>
      </p:sp>
      <p:pic>
        <p:nvPicPr>
          <p:cNvPr id="3" name="Online Media 2">
            <a:hlinkClick r:id="" action="ppaction://media"/>
            <a:extLst>
              <a:ext uri="{FF2B5EF4-FFF2-40B4-BE49-F238E27FC236}">
                <a16:creationId xmlns:a16="http://schemas.microsoft.com/office/drawing/2014/main" id="{F448BCDD-CF19-4B87-B2CF-5292DEC86290}"/>
              </a:ext>
            </a:extLst>
          </p:cNvPr>
          <p:cNvPicPr>
            <a:picLocks noRot="1" noChangeAspect="1"/>
          </p:cNvPicPr>
          <p:nvPr>
            <a:videoFile r:link="rId1"/>
          </p:nvPr>
        </p:nvPicPr>
        <p:blipFill>
          <a:blip r:embed="rId4"/>
          <a:stretch>
            <a:fillRect/>
          </a:stretch>
        </p:blipFill>
        <p:spPr>
          <a:xfrm>
            <a:off x="7959255" y="3908600"/>
            <a:ext cx="3550997" cy="2663248"/>
          </a:xfrm>
          <a:prstGeom prst="rect">
            <a:avLst/>
          </a:prstGeom>
        </p:spPr>
      </p:pic>
      <p:pic>
        <p:nvPicPr>
          <p:cNvPr id="7" name="Picture 6">
            <a:extLst>
              <a:ext uri="{FF2B5EF4-FFF2-40B4-BE49-F238E27FC236}">
                <a16:creationId xmlns:a16="http://schemas.microsoft.com/office/drawing/2014/main" id="{03F630F4-9443-4D5C-83E9-902350B9AA1D}"/>
              </a:ext>
            </a:extLst>
          </p:cNvPr>
          <p:cNvPicPr>
            <a:picLocks noChangeAspect="1"/>
          </p:cNvPicPr>
          <p:nvPr/>
        </p:nvPicPr>
        <p:blipFill rotWithShape="1">
          <a:blip r:embed="rId5"/>
          <a:srcRect b="45388"/>
          <a:stretch/>
        </p:blipFill>
        <p:spPr>
          <a:xfrm>
            <a:off x="3516971" y="4456497"/>
            <a:ext cx="4062527" cy="1803837"/>
          </a:xfrm>
          <a:prstGeom prst="rect">
            <a:avLst/>
          </a:prstGeom>
        </p:spPr>
      </p:pic>
      <p:pic>
        <p:nvPicPr>
          <p:cNvPr id="8" name="Picture 7">
            <a:extLst>
              <a:ext uri="{FF2B5EF4-FFF2-40B4-BE49-F238E27FC236}">
                <a16:creationId xmlns:a16="http://schemas.microsoft.com/office/drawing/2014/main" id="{D4E29B26-F2FC-4250-8F6E-91FEBACE73EB}"/>
              </a:ext>
            </a:extLst>
          </p:cNvPr>
          <p:cNvPicPr>
            <a:picLocks noChangeAspect="1"/>
          </p:cNvPicPr>
          <p:nvPr/>
        </p:nvPicPr>
        <p:blipFill>
          <a:blip r:embed="rId6"/>
          <a:stretch>
            <a:fillRect/>
          </a:stretch>
        </p:blipFill>
        <p:spPr>
          <a:xfrm>
            <a:off x="4021719" y="1558926"/>
            <a:ext cx="4991400" cy="2165789"/>
          </a:xfrm>
          <a:prstGeom prst="rect">
            <a:avLst/>
          </a:prstGeom>
        </p:spPr>
      </p:pic>
    </p:spTree>
    <p:extLst>
      <p:ext uri="{BB962C8B-B14F-4D97-AF65-F5344CB8AC3E}">
        <p14:creationId xmlns:p14="http://schemas.microsoft.com/office/powerpoint/2010/main" val="2827689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endParaRPr lang="en-US" sz="2200" dirty="0"/>
          </a:p>
          <a:p>
            <a:pPr marL="0" indent="0" algn="just">
              <a:buNone/>
            </a:pPr>
            <a:r>
              <a:rPr lang="en-US" sz="2200" dirty="0"/>
              <a:t>Specifying the complete feature set  is challenging  and  often unrealistic. How to learn without them as input? </a:t>
            </a:r>
          </a:p>
          <a:p>
            <a:pPr marL="0" indent="0" algn="just">
              <a:buNone/>
            </a:pPr>
            <a:endParaRPr lang="en-US" sz="2200" dirty="0"/>
          </a:p>
        </p:txBody>
      </p:sp>
    </p:spTree>
    <p:extLst>
      <p:ext uri="{BB962C8B-B14F-4D97-AF65-F5344CB8AC3E}">
        <p14:creationId xmlns:p14="http://schemas.microsoft.com/office/powerpoint/2010/main" val="156991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What is IRL?:</a:t>
            </a:r>
            <a:br>
              <a:rPr lang="en-US" sz="2600" dirty="0">
                <a:solidFill>
                  <a:schemeClr val="bg1"/>
                </a:solidFill>
              </a:rPr>
            </a:br>
            <a:r>
              <a:rPr lang="en-US" sz="2600" dirty="0">
                <a:solidFill>
                  <a:schemeClr val="bg1"/>
                </a:solidFill>
              </a:rPr>
              <a:t>Lane merge self driving</a:t>
            </a:r>
            <a:endParaRPr lang="en-US" sz="26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541A1795-26BC-486C-9A71-531EE5DBDF10}"/>
              </a:ext>
            </a:extLst>
          </p:cNvPr>
          <p:cNvPicPr>
            <a:picLocks noChangeAspect="1"/>
          </p:cNvPicPr>
          <p:nvPr/>
        </p:nvPicPr>
        <p:blipFill rotWithShape="1">
          <a:blip r:embed="rId2"/>
          <a:srcRect l="58867" t="39852"/>
          <a:stretch/>
        </p:blipFill>
        <p:spPr>
          <a:xfrm>
            <a:off x="3888604" y="1742170"/>
            <a:ext cx="2459157" cy="3041583"/>
          </a:xfrm>
          <a:prstGeom prst="rect">
            <a:avLst/>
          </a:prstGeom>
        </p:spPr>
      </p:pic>
      <p:sp>
        <p:nvSpPr>
          <p:cNvPr id="6" name="TextBox 5">
            <a:extLst>
              <a:ext uri="{FF2B5EF4-FFF2-40B4-BE49-F238E27FC236}">
                <a16:creationId xmlns:a16="http://schemas.microsoft.com/office/drawing/2014/main" id="{F525C34B-7533-458D-A1EC-0E3AEFB83D5C}"/>
              </a:ext>
            </a:extLst>
          </p:cNvPr>
          <p:cNvSpPr txBox="1"/>
          <p:nvPr/>
        </p:nvSpPr>
        <p:spPr>
          <a:xfrm>
            <a:off x="3763475" y="1058778"/>
            <a:ext cx="7801751" cy="430887"/>
          </a:xfrm>
          <a:prstGeom prst="rect">
            <a:avLst/>
          </a:prstGeom>
          <a:noFill/>
        </p:spPr>
        <p:txBody>
          <a:bodyPr wrap="none" rtlCol="0" anchor="t">
            <a:spAutoFit/>
          </a:bodyPr>
          <a:lstStyle/>
          <a:p>
            <a:r>
              <a:rPr lang="en-US" sz="2200" dirty="0"/>
              <a:t>Processing information required for inferring preferences of expert</a:t>
            </a:r>
          </a:p>
        </p:txBody>
      </p:sp>
      <p:sp>
        <p:nvSpPr>
          <p:cNvPr id="7" name="Rectangle 6">
            <a:extLst>
              <a:ext uri="{FF2B5EF4-FFF2-40B4-BE49-F238E27FC236}">
                <a16:creationId xmlns:a16="http://schemas.microsoft.com/office/drawing/2014/main" id="{6F714D52-60F5-493A-A7B9-A2B5967EC15C}"/>
              </a:ext>
            </a:extLst>
          </p:cNvPr>
          <p:cNvSpPr/>
          <p:nvPr/>
        </p:nvSpPr>
        <p:spPr>
          <a:xfrm>
            <a:off x="5120640" y="2858702"/>
            <a:ext cx="500514" cy="12416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063E71-7CBD-49AB-8E23-6757D4C9EE57}"/>
              </a:ext>
            </a:extLst>
          </p:cNvPr>
          <p:cNvPicPr>
            <a:picLocks noChangeAspect="1"/>
          </p:cNvPicPr>
          <p:nvPr/>
        </p:nvPicPr>
        <p:blipFill rotWithShape="1">
          <a:blip r:embed="rId3"/>
          <a:srcRect b="26601"/>
          <a:stretch/>
        </p:blipFill>
        <p:spPr>
          <a:xfrm>
            <a:off x="7072222" y="2434196"/>
            <a:ext cx="4576913" cy="1800920"/>
          </a:xfrm>
          <a:prstGeom prst="rect">
            <a:avLst/>
          </a:prstGeom>
        </p:spPr>
      </p:pic>
    </p:spTree>
    <p:extLst>
      <p:ext uri="{BB962C8B-B14F-4D97-AF65-F5344CB8AC3E}">
        <p14:creationId xmlns:p14="http://schemas.microsoft.com/office/powerpoint/2010/main" val="2980741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algn="just"/>
            <a:r>
              <a:rPr lang="en-US" sz="2200" dirty="0"/>
              <a:t>MMPBOOST [32] and GPIRL methods assume that a predefined  set of primitive features, which are easier to specify, create the reward features. In the space of nonlinear functions of base features,  method  searches  new  features   that  make  the demonstrated trajectories more  likely.</a:t>
            </a:r>
          </a:p>
          <a:p>
            <a:pPr algn="just"/>
            <a:r>
              <a:rPr lang="en-US" sz="2200" dirty="0"/>
              <a:t>FIRL [10] constructs features  by capturing  logical  relationships between  base features to create optimum reward function. </a:t>
            </a:r>
          </a:p>
          <a:p>
            <a:pPr algn="just"/>
            <a:endParaRPr lang="en-US" sz="2200" dirty="0"/>
          </a:p>
        </p:txBody>
      </p:sp>
      <p:pic>
        <p:nvPicPr>
          <p:cNvPr id="3" name="Picture 2">
            <a:extLst>
              <a:ext uri="{FF2B5EF4-FFF2-40B4-BE49-F238E27FC236}">
                <a16:creationId xmlns:a16="http://schemas.microsoft.com/office/drawing/2014/main" id="{7ED42C78-6B4F-4C67-A99D-D247CE38808F}"/>
              </a:ext>
            </a:extLst>
          </p:cNvPr>
          <p:cNvPicPr>
            <a:picLocks noChangeAspect="1"/>
          </p:cNvPicPr>
          <p:nvPr/>
        </p:nvPicPr>
        <p:blipFill>
          <a:blip r:embed="rId3"/>
          <a:stretch>
            <a:fillRect/>
          </a:stretch>
        </p:blipFill>
        <p:spPr>
          <a:xfrm>
            <a:off x="4895599" y="2847041"/>
            <a:ext cx="4383575" cy="2638102"/>
          </a:xfrm>
          <a:prstGeom prst="rect">
            <a:avLst/>
          </a:prstGeom>
        </p:spPr>
      </p:pic>
      <p:sp>
        <p:nvSpPr>
          <p:cNvPr id="4" name="TextBox 3">
            <a:extLst>
              <a:ext uri="{FF2B5EF4-FFF2-40B4-BE49-F238E27FC236}">
                <a16:creationId xmlns:a16="http://schemas.microsoft.com/office/drawing/2014/main" id="{19F939A2-65E8-4F74-A77A-EFA36E77255F}"/>
              </a:ext>
            </a:extLst>
          </p:cNvPr>
          <p:cNvSpPr txBox="1"/>
          <p:nvPr/>
        </p:nvSpPr>
        <p:spPr>
          <a:xfrm>
            <a:off x="4548147" y="5446643"/>
            <a:ext cx="6195029" cy="707886"/>
          </a:xfrm>
          <a:prstGeom prst="rect">
            <a:avLst/>
          </a:prstGeom>
          <a:noFill/>
        </p:spPr>
        <p:txBody>
          <a:bodyPr wrap="none" rtlCol="0">
            <a:spAutoFit/>
          </a:bodyPr>
          <a:lstStyle/>
          <a:p>
            <a:r>
              <a:rPr lang="en-US" sz="2000" dirty="0"/>
              <a:t>Accuracy comparison between complete-model methods </a:t>
            </a:r>
          </a:p>
          <a:p>
            <a:r>
              <a:rPr lang="en-US" sz="2000" dirty="0"/>
              <a:t>and feature construction method [10]</a:t>
            </a:r>
          </a:p>
        </p:txBody>
      </p:sp>
    </p:spTree>
    <p:extLst>
      <p:ext uri="{BB962C8B-B14F-4D97-AF65-F5344CB8AC3E}">
        <p14:creationId xmlns:p14="http://schemas.microsoft.com/office/powerpoint/2010/main" val="3428824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algn="just"/>
            <a:r>
              <a:rPr lang="en-US" sz="2200" dirty="0"/>
              <a:t>FIRL [10] constructs features  by capturing  logical  relationships between  base features to create optimum reward function. In contrast, BNP-FIRL [11] use Bayesian  inference of  the features and  weights. Authors for the latter showed that non-parametric method performed better in specific domains like highway driving.</a:t>
            </a:r>
          </a:p>
          <a:p>
            <a:pPr algn="just"/>
            <a:endParaRPr lang="en-US" sz="2200" dirty="0"/>
          </a:p>
        </p:txBody>
      </p:sp>
      <p:sp>
        <p:nvSpPr>
          <p:cNvPr id="4" name="TextBox 3">
            <a:extLst>
              <a:ext uri="{FF2B5EF4-FFF2-40B4-BE49-F238E27FC236}">
                <a16:creationId xmlns:a16="http://schemas.microsoft.com/office/drawing/2014/main" id="{19F939A2-65E8-4F74-A77A-EFA36E77255F}"/>
              </a:ext>
            </a:extLst>
          </p:cNvPr>
          <p:cNvSpPr txBox="1"/>
          <p:nvPr/>
        </p:nvSpPr>
        <p:spPr>
          <a:xfrm>
            <a:off x="3654177" y="2817562"/>
            <a:ext cx="8446992" cy="400110"/>
          </a:xfrm>
          <a:prstGeom prst="rect">
            <a:avLst/>
          </a:prstGeom>
          <a:noFill/>
        </p:spPr>
        <p:txBody>
          <a:bodyPr wrap="none" rtlCol="0">
            <a:spAutoFit/>
          </a:bodyPr>
          <a:lstStyle/>
          <a:p>
            <a:r>
              <a:rPr lang="en-US" sz="2000" dirty="0"/>
              <a:t>Accuracy comparison between different incomplete-model based methods [11]</a:t>
            </a:r>
          </a:p>
        </p:txBody>
      </p:sp>
      <p:pic>
        <p:nvPicPr>
          <p:cNvPr id="6" name="Picture 5">
            <a:extLst>
              <a:ext uri="{FF2B5EF4-FFF2-40B4-BE49-F238E27FC236}">
                <a16:creationId xmlns:a16="http://schemas.microsoft.com/office/drawing/2014/main" id="{E9A72DBA-9F8B-40E8-8B3C-76B1CDC26CC2}"/>
              </a:ext>
            </a:extLst>
          </p:cNvPr>
          <p:cNvPicPr>
            <a:picLocks noChangeAspect="1"/>
          </p:cNvPicPr>
          <p:nvPr/>
        </p:nvPicPr>
        <p:blipFill>
          <a:blip r:embed="rId3"/>
          <a:stretch>
            <a:fillRect/>
          </a:stretch>
        </p:blipFill>
        <p:spPr>
          <a:xfrm>
            <a:off x="3888452" y="3217672"/>
            <a:ext cx="7810598" cy="2397344"/>
          </a:xfrm>
          <a:prstGeom prst="rect">
            <a:avLst/>
          </a:prstGeom>
        </p:spPr>
      </p:pic>
    </p:spTree>
    <p:extLst>
      <p:ext uri="{BB962C8B-B14F-4D97-AF65-F5344CB8AC3E}">
        <p14:creationId xmlns:p14="http://schemas.microsoft.com/office/powerpoint/2010/main" val="2302399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Incomplete Model</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pPr algn="just"/>
            <a:endParaRPr lang="en-US" sz="2200" dirty="0"/>
          </a:p>
          <a:p>
            <a:pPr algn="just"/>
            <a:endParaRPr lang="en-US" sz="2200" dirty="0"/>
          </a:p>
          <a:p>
            <a:pPr algn="just"/>
            <a:r>
              <a:rPr lang="en-US" sz="2200" dirty="0"/>
              <a:t>MMPBOOST and GPIRL methods assume that a predefined  set of primitive features, which are easier to specify, create the reward features. In the space of nonlinear functions of base features,  method  searches  new  features   that  make  the demonstrated trajectories more  likely.</a:t>
            </a:r>
          </a:p>
          <a:p>
            <a:pPr algn="just"/>
            <a:r>
              <a:rPr lang="en-US" sz="2200" dirty="0"/>
              <a:t>FIRL constructs features  by capturing  logical  relationships between  base features to create optimum reward function. In contrast, BNP-FIRL use Bayesian  inference of  the features      and      weights.</a:t>
            </a:r>
          </a:p>
          <a:p>
            <a:pPr algn="just"/>
            <a:r>
              <a:rPr lang="en-US" sz="2200" dirty="0" err="1"/>
              <a:t>Wulfmeier</a:t>
            </a:r>
            <a:r>
              <a:rPr lang="en-US" sz="2200" dirty="0"/>
              <a:t> et al. [23] and Finn  et  al. [8] propose neural  network  as function  approximators  that  avoid  the  cumbersome hand-engineering of appropriate  reward features. </a:t>
            </a:r>
          </a:p>
          <a:p>
            <a:pPr algn="just"/>
            <a:endParaRPr lang="en-US" sz="2200" dirty="0"/>
          </a:p>
        </p:txBody>
      </p:sp>
    </p:spTree>
    <p:extLst>
      <p:ext uri="{BB962C8B-B14F-4D97-AF65-F5344CB8AC3E}">
        <p14:creationId xmlns:p14="http://schemas.microsoft.com/office/powerpoint/2010/main" val="227350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Nonlinear Reward Function</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532468" y="215674"/>
            <a:ext cx="8177347" cy="4805726"/>
          </a:xfrm>
        </p:spPr>
        <p:txBody>
          <a:bodyPr>
            <a:normAutofit/>
          </a:bodyPr>
          <a:lstStyle/>
          <a:p>
            <a:pPr marL="0" indent="0" algn="just">
              <a:buNone/>
            </a:pPr>
            <a:r>
              <a:rPr lang="en-US" sz="2200" dirty="0"/>
              <a:t>A  majority  of the  methods (Max-Margin, Projection, MMP, </a:t>
            </a:r>
            <a:r>
              <a:rPr lang="en-US" sz="2200" dirty="0" err="1"/>
              <a:t>MaxEntIRL</a:t>
            </a:r>
            <a:r>
              <a:rPr lang="en-US" sz="2200" dirty="0"/>
              <a:t>, IRL*) assume  that  the  solution is  a weighted linear combination  of a set of reward  features, the assumption  is </a:t>
            </a:r>
            <a:r>
              <a:rPr lang="en-US" sz="2200" i="1" dirty="0"/>
              <a:t>required  for computational  expediency</a:t>
            </a:r>
            <a:r>
              <a:rPr lang="en-US" sz="2200" dirty="0"/>
              <a:t>.</a:t>
            </a:r>
          </a:p>
          <a:p>
            <a:pPr marL="0" indent="0" algn="just">
              <a:buNone/>
            </a:pPr>
            <a:r>
              <a:rPr lang="en-US" sz="2200" b="1" dirty="0"/>
              <a:t>Issues:</a:t>
            </a:r>
          </a:p>
          <a:p>
            <a:pPr algn="just"/>
            <a:r>
              <a:rPr lang="en-US" sz="2200" dirty="0"/>
              <a:t>for many domains,  a   linear  representation  may  be over simplistic in  complex real tasks; especially when  raw sensory input is used.</a:t>
            </a:r>
          </a:p>
          <a:p>
            <a:pPr algn="just"/>
            <a:r>
              <a:rPr lang="en-US" sz="2200" dirty="0"/>
              <a:t>the analysis of learner's performance w.r.t the best solution seems compromised when a  linear form </a:t>
            </a:r>
            <a:r>
              <a:rPr lang="en-US" sz="2200" i="1" dirty="0"/>
              <a:t>restricts</a:t>
            </a:r>
            <a:r>
              <a:rPr lang="en-US" sz="2200" dirty="0"/>
              <a:t> the class of possible solutions.</a:t>
            </a:r>
          </a:p>
          <a:p>
            <a:pPr marL="0" indent="0" algn="just">
              <a:buNone/>
            </a:pPr>
            <a:r>
              <a:rPr lang="en-US" sz="2200" dirty="0"/>
              <a:t>Methods attempting learning a nonlinear  reward function : MMPBOOST,  GPIRL, </a:t>
            </a:r>
            <a:r>
              <a:rPr lang="en-US" sz="2200" dirty="0" err="1"/>
              <a:t>MaxEntDeepIRL</a:t>
            </a:r>
            <a:r>
              <a:rPr lang="en-US" sz="2200" dirty="0"/>
              <a:t>, GCL</a:t>
            </a:r>
          </a:p>
          <a:p>
            <a:pPr marL="0" indent="0" algn="just">
              <a:buNone/>
            </a:pPr>
            <a:endParaRPr lang="en-US" sz="2200" dirty="0"/>
          </a:p>
        </p:txBody>
      </p:sp>
      <p:pic>
        <p:nvPicPr>
          <p:cNvPr id="6" name="Picture 5">
            <a:extLst>
              <a:ext uri="{FF2B5EF4-FFF2-40B4-BE49-F238E27FC236}">
                <a16:creationId xmlns:a16="http://schemas.microsoft.com/office/drawing/2014/main" id="{573207CD-0882-47CB-A146-B1EFDB2D902B}"/>
              </a:ext>
            </a:extLst>
          </p:cNvPr>
          <p:cNvPicPr>
            <a:picLocks noChangeAspect="1"/>
          </p:cNvPicPr>
          <p:nvPr/>
        </p:nvPicPr>
        <p:blipFill rotWithShape="1">
          <a:blip r:embed="rId3"/>
          <a:srcRect b="34669"/>
          <a:stretch/>
        </p:blipFill>
        <p:spPr>
          <a:xfrm>
            <a:off x="3551923" y="4525129"/>
            <a:ext cx="8166888" cy="1466595"/>
          </a:xfrm>
          <a:prstGeom prst="rect">
            <a:avLst/>
          </a:prstGeom>
        </p:spPr>
      </p:pic>
      <p:sp>
        <p:nvSpPr>
          <p:cNvPr id="3" name="TextBox 2">
            <a:extLst>
              <a:ext uri="{FF2B5EF4-FFF2-40B4-BE49-F238E27FC236}">
                <a16:creationId xmlns:a16="http://schemas.microsoft.com/office/drawing/2014/main" id="{09D0CD7A-E1BE-464E-BB70-BC479B1FD5C9}"/>
              </a:ext>
            </a:extLst>
          </p:cNvPr>
          <p:cNvSpPr txBox="1"/>
          <p:nvPr/>
        </p:nvSpPr>
        <p:spPr>
          <a:xfrm>
            <a:off x="3918816" y="5895475"/>
            <a:ext cx="7107138" cy="646331"/>
          </a:xfrm>
          <a:prstGeom prst="rect">
            <a:avLst/>
          </a:prstGeom>
          <a:noFill/>
        </p:spPr>
        <p:txBody>
          <a:bodyPr wrap="none" rtlCol="0">
            <a:spAutoFit/>
          </a:bodyPr>
          <a:lstStyle/>
          <a:p>
            <a:r>
              <a:rPr lang="en-US" dirty="0"/>
              <a:t>Improvement in learning accuracy by non linear reward based GPIRL over </a:t>
            </a:r>
          </a:p>
          <a:p>
            <a:r>
              <a:rPr lang="en-US" dirty="0"/>
              <a:t>between linear reward based </a:t>
            </a:r>
            <a:r>
              <a:rPr lang="en-US" dirty="0" err="1"/>
              <a:t>MaxEntIRL</a:t>
            </a:r>
            <a:r>
              <a:rPr lang="en-US" dirty="0"/>
              <a:t> [3]</a:t>
            </a:r>
          </a:p>
        </p:txBody>
      </p:sp>
    </p:spTree>
    <p:extLst>
      <p:ext uri="{BB962C8B-B14F-4D97-AF65-F5344CB8AC3E}">
        <p14:creationId xmlns:p14="http://schemas.microsoft.com/office/powerpoint/2010/main" val="2792986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Other Extensions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endParaRPr lang="en-US" sz="2000" dirty="0"/>
          </a:p>
          <a:p>
            <a:r>
              <a:rPr lang="en-US" sz="2000" dirty="0" err="1"/>
              <a:t>Ranchod</a:t>
            </a:r>
            <a:r>
              <a:rPr lang="en-US" sz="2000" dirty="0"/>
              <a:t> et al. [15] introduce a Bayesian method to   segment  a  set   of  unstructured   demonstration  trajectories , and identifying the reward  functions (transfer learning)</a:t>
            </a:r>
          </a:p>
          <a:p>
            <a:r>
              <a:rPr lang="en-US" sz="2000" dirty="0" err="1"/>
              <a:t>Munzer</a:t>
            </a:r>
            <a:r>
              <a:rPr lang="en-US" sz="2000" dirty="0"/>
              <a:t>  et al. [12]  extend the classification-regression steps in CSI to  benefit  from  the  strong generalization  and transfer  properties  that  are  associated  with  relational-learning representations.</a:t>
            </a:r>
          </a:p>
        </p:txBody>
      </p:sp>
      <p:pic>
        <p:nvPicPr>
          <p:cNvPr id="4" name="Picture 3" descr="A close up of a logo&#10;&#10;Description generated with very high confidence">
            <a:extLst>
              <a:ext uri="{FF2B5EF4-FFF2-40B4-BE49-F238E27FC236}">
                <a16:creationId xmlns:a16="http://schemas.microsoft.com/office/drawing/2014/main" id="{F60FAF41-3764-407D-BA1B-5521AA386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808" y="3350647"/>
            <a:ext cx="4675120" cy="2678322"/>
          </a:xfrm>
          <a:prstGeom prst="rect">
            <a:avLst/>
          </a:prstGeom>
        </p:spPr>
      </p:pic>
    </p:spTree>
    <p:extLst>
      <p:ext uri="{BB962C8B-B14F-4D97-AF65-F5344CB8AC3E}">
        <p14:creationId xmlns:p14="http://schemas.microsoft.com/office/powerpoint/2010/main" val="546584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Other Extensions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endParaRPr lang="en-US" sz="2000" dirty="0"/>
          </a:p>
          <a:p>
            <a:r>
              <a:rPr lang="en-US" sz="2000" dirty="0"/>
              <a:t>Online learning: Learn reward and predict expert’s goal state from streaming data [16]</a:t>
            </a:r>
          </a:p>
        </p:txBody>
      </p:sp>
      <p:pic>
        <p:nvPicPr>
          <p:cNvPr id="6" name="Online Media 5">
            <a:hlinkClick r:id="" action="ppaction://media"/>
            <a:extLst>
              <a:ext uri="{FF2B5EF4-FFF2-40B4-BE49-F238E27FC236}">
                <a16:creationId xmlns:a16="http://schemas.microsoft.com/office/drawing/2014/main" id="{42A19AEA-CDA0-484E-9040-C9FE15A9E60A}"/>
              </a:ext>
            </a:extLst>
          </p:cNvPr>
          <p:cNvPicPr>
            <a:picLocks noRot="1" noChangeAspect="1"/>
          </p:cNvPicPr>
          <p:nvPr>
            <a:videoFile r:link="rId1"/>
          </p:nvPr>
        </p:nvPicPr>
        <p:blipFill>
          <a:blip r:embed="rId4"/>
          <a:stretch>
            <a:fillRect/>
          </a:stretch>
        </p:blipFill>
        <p:spPr>
          <a:xfrm>
            <a:off x="4803554" y="1986516"/>
            <a:ext cx="5658883" cy="4244163"/>
          </a:xfrm>
          <a:prstGeom prst="rect">
            <a:avLst/>
          </a:prstGeom>
        </p:spPr>
      </p:pic>
    </p:spTree>
    <p:extLst>
      <p:ext uri="{BB962C8B-B14F-4D97-AF65-F5344CB8AC3E}">
        <p14:creationId xmlns:p14="http://schemas.microsoft.com/office/powerpoint/2010/main" val="26576300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Milestones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endParaRPr lang="en-US" sz="2000" dirty="0"/>
          </a:p>
          <a:p>
            <a:endParaRPr lang="en-US" sz="2000" dirty="0"/>
          </a:p>
          <a:p>
            <a:endParaRPr lang="en-US" sz="2000" dirty="0"/>
          </a:p>
          <a:p>
            <a:r>
              <a:rPr lang="en-US" sz="2000" dirty="0"/>
              <a:t>Formalization of Reliable Evaluation Metric – Inverse Learning Error</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dirty="0"/>
              <a:t>Achieving monotonic relation between the probability mass assigned by learner, for an action or a trajectory, and the value incurred by following the action</a:t>
            </a:r>
          </a:p>
          <a:p>
            <a:endParaRPr lang="en-US" sz="2000" dirty="0"/>
          </a:p>
          <a:p>
            <a:endParaRPr lang="en-US" sz="2000" dirty="0"/>
          </a:p>
          <a:p>
            <a:endParaRPr lang="en-US" sz="2000" dirty="0"/>
          </a:p>
        </p:txBody>
      </p:sp>
      <p:pic>
        <p:nvPicPr>
          <p:cNvPr id="18" name="Picture 17">
            <a:extLst>
              <a:ext uri="{FF2B5EF4-FFF2-40B4-BE49-F238E27FC236}">
                <a16:creationId xmlns:a16="http://schemas.microsoft.com/office/drawing/2014/main" id="{6D424E1F-8FD8-4F7C-AF68-D57F1D17AED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12213" y="2251365"/>
            <a:ext cx="7300570" cy="790857"/>
          </a:xfrm>
          <a:prstGeom prst="rect">
            <a:avLst/>
          </a:prstGeom>
          <a:ln>
            <a:noFill/>
          </a:ln>
        </p:spPr>
      </p:pic>
      <p:sp>
        <p:nvSpPr>
          <p:cNvPr id="19" name="TextBox 18">
            <a:extLst>
              <a:ext uri="{FF2B5EF4-FFF2-40B4-BE49-F238E27FC236}">
                <a16:creationId xmlns:a16="http://schemas.microsoft.com/office/drawing/2014/main" id="{584B6C62-BFA9-4501-9242-0A66B49B7AA0}"/>
              </a:ext>
            </a:extLst>
          </p:cNvPr>
          <p:cNvSpPr txBox="1"/>
          <p:nvPr/>
        </p:nvSpPr>
        <p:spPr>
          <a:xfrm>
            <a:off x="3906406" y="2124144"/>
            <a:ext cx="7511667" cy="1127940"/>
          </a:xfrm>
          <a:prstGeom prst="rect">
            <a:avLst/>
          </a:prstGeom>
          <a:noFill/>
          <a:ln>
            <a:solidFill>
              <a:schemeClr val="tx1"/>
            </a:solidFill>
          </a:ln>
        </p:spPr>
        <p:txBody>
          <a:bodyPr wrap="square" rtlCol="0">
            <a:spAutoFit/>
          </a:bodyPr>
          <a:lstStyle/>
          <a:p>
            <a:endParaRPr lang="en-US" dirty="0">
              <a:ln w="19050">
                <a:noFill/>
              </a:ln>
            </a:endParaRPr>
          </a:p>
        </p:txBody>
      </p:sp>
    </p:spTree>
    <p:extLst>
      <p:ext uri="{BB962C8B-B14F-4D97-AF65-F5344CB8AC3E}">
        <p14:creationId xmlns:p14="http://schemas.microsoft.com/office/powerpoint/2010/main" val="312622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280963" y="1741714"/>
            <a:ext cx="3251505" cy="3108960"/>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Research Opportunities</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3654177" y="524787"/>
            <a:ext cx="8177347" cy="4805726"/>
          </a:xfrm>
        </p:spPr>
        <p:txBody>
          <a:bodyPr>
            <a:normAutofit/>
          </a:bodyPr>
          <a:lstStyle/>
          <a:p>
            <a:endParaRPr lang="en-US" sz="2000" dirty="0"/>
          </a:p>
          <a:p>
            <a:endParaRPr lang="en-US" sz="2000" dirty="0"/>
          </a:p>
          <a:p>
            <a:endParaRPr lang="en-US" sz="2000" dirty="0"/>
          </a:p>
          <a:p>
            <a:r>
              <a:rPr lang="en-US" sz="2000" dirty="0"/>
              <a:t>Computationally inexpensive  but rich approximations of reward function</a:t>
            </a:r>
          </a:p>
          <a:p>
            <a:r>
              <a:rPr lang="en-US" sz="2000" dirty="0"/>
              <a:t>Reduction in hand crafting of parameters representing Prior Knowledge (e.g. base features of a reward function, an appropriate prior distribution for implementing Bayesian methods, control parameter) </a:t>
            </a:r>
          </a:p>
          <a:p>
            <a:r>
              <a:rPr lang="en-US" sz="2000" dirty="0"/>
              <a:t>Analysis on bias in the estimation of the value of observed behavior</a:t>
            </a:r>
          </a:p>
          <a:p>
            <a:r>
              <a:rPr lang="en-US" sz="2000" dirty="0"/>
              <a:t>Theoretical bounds of sample complexity  and  number  of  required iterations</a:t>
            </a:r>
          </a:p>
          <a:p>
            <a:r>
              <a:rPr lang="en-US" sz="2000" dirty="0"/>
              <a:t>IRL  for multi-agent  interactive  systems</a:t>
            </a:r>
          </a:p>
          <a:p>
            <a:r>
              <a:rPr lang="en-US" sz="2000" dirty="0"/>
              <a:t>Non-stationary rewards</a:t>
            </a:r>
          </a:p>
          <a:p>
            <a:endParaRPr lang="en-US" sz="2000" dirty="0"/>
          </a:p>
        </p:txBody>
      </p:sp>
    </p:spTree>
    <p:extLst>
      <p:ext uri="{BB962C8B-B14F-4D97-AF65-F5344CB8AC3E}">
        <p14:creationId xmlns:p14="http://schemas.microsoft.com/office/powerpoint/2010/main" val="3902926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p:txBody>
          <a:bodyPr>
            <a:normAutofit/>
          </a:bodyPr>
          <a:lstStyle/>
          <a:p>
            <a:pPr marL="0" indent="0">
              <a:spcBef>
                <a:spcPts val="0"/>
              </a:spcBef>
              <a:buNone/>
            </a:pPr>
            <a:r>
              <a:rPr lang="en-US" sz="2000" dirty="0"/>
              <a:t>[1] B. D. </a:t>
            </a:r>
            <a:r>
              <a:rPr lang="en-US" sz="2000" dirty="0" err="1"/>
              <a:t>Ziebart</a:t>
            </a:r>
            <a:r>
              <a:rPr lang="en-US" sz="2000" dirty="0"/>
              <a:t>, J. A. </a:t>
            </a:r>
            <a:r>
              <a:rPr lang="en-US" sz="2000" dirty="0" err="1"/>
              <a:t>Bagnell</a:t>
            </a:r>
            <a:r>
              <a:rPr lang="en-US" sz="2000" dirty="0"/>
              <a:t>, A. K. </a:t>
            </a:r>
            <a:r>
              <a:rPr lang="en-US" sz="2000" dirty="0" err="1"/>
              <a:t>Dey</a:t>
            </a:r>
            <a:r>
              <a:rPr lang="en-US" sz="2000" dirty="0"/>
              <a:t>, Modeling interaction via the principle of maximum causal </a:t>
            </a:r>
          </a:p>
          <a:p>
            <a:pPr marL="0" indent="0">
              <a:spcBef>
                <a:spcPts val="0"/>
              </a:spcBef>
              <a:buNone/>
            </a:pPr>
            <a:r>
              <a:rPr lang="en-US" sz="2000" dirty="0"/>
              <a:t>	entropy, in: J. </a:t>
            </a:r>
            <a:r>
              <a:rPr lang="en-US" sz="2000" dirty="0" err="1"/>
              <a:t>Frnkranz</a:t>
            </a:r>
            <a:r>
              <a:rPr lang="en-US" sz="2000" dirty="0"/>
              <a:t>, T. </a:t>
            </a:r>
            <a:r>
              <a:rPr lang="en-US" sz="2000" dirty="0" err="1"/>
              <a:t>Joachims</a:t>
            </a:r>
            <a:r>
              <a:rPr lang="en-US" sz="2000" dirty="0"/>
              <a:t> (Eds.), Proceedings of the 27th International </a:t>
            </a:r>
          </a:p>
          <a:p>
            <a:pPr marL="0" indent="0">
              <a:spcBef>
                <a:spcPts val="0"/>
              </a:spcBef>
              <a:buNone/>
            </a:pPr>
            <a:r>
              <a:rPr lang="en-US" sz="2000" dirty="0"/>
              <a:t>	Conference on Machine Learning (ICML-10), </a:t>
            </a:r>
            <a:r>
              <a:rPr lang="en-US" sz="2000" dirty="0" err="1"/>
              <a:t>Omnipress</a:t>
            </a:r>
            <a:r>
              <a:rPr lang="en-US" sz="2000" dirty="0"/>
              <a:t>, 2010, pp. 1255.</a:t>
            </a:r>
          </a:p>
          <a:p>
            <a:pPr marL="0" indent="0">
              <a:spcBef>
                <a:spcPts val="0"/>
              </a:spcBef>
              <a:buNone/>
            </a:pPr>
            <a:r>
              <a:rPr lang="en-US" sz="2000" dirty="0"/>
              <a:t>[2] M. Babes-</a:t>
            </a:r>
            <a:r>
              <a:rPr lang="en-US" sz="2000" dirty="0" err="1"/>
              <a:t>Vroman</a:t>
            </a:r>
            <a:r>
              <a:rPr lang="en-US" sz="2000" dirty="0"/>
              <a:t>, V. </a:t>
            </a:r>
            <a:r>
              <a:rPr lang="en-US" sz="2000" dirty="0" err="1"/>
              <a:t>Marivate</a:t>
            </a:r>
            <a:r>
              <a:rPr lang="en-US" sz="2000" dirty="0"/>
              <a:t>, K. Subramanian, M. Littman, Apprenticeship learning about</a:t>
            </a:r>
          </a:p>
          <a:p>
            <a:pPr marL="0" indent="0">
              <a:spcBef>
                <a:spcPts val="0"/>
              </a:spcBef>
              <a:buNone/>
            </a:pPr>
            <a:r>
              <a:rPr lang="en-US" sz="2000" dirty="0"/>
              <a:t>	multiple intentions, ICML 2011, pp. 897</a:t>
            </a:r>
          </a:p>
          <a:p>
            <a:pPr marL="0" indent="0">
              <a:spcBef>
                <a:spcPts val="0"/>
              </a:spcBef>
              <a:buNone/>
            </a:pPr>
            <a:r>
              <a:rPr lang="en-US" sz="2000" dirty="0"/>
              <a:t>[3] S. Levine, Z. Popovic, V. </a:t>
            </a:r>
            <a:r>
              <a:rPr lang="en-US" sz="2000" dirty="0" err="1"/>
              <a:t>Koltun</a:t>
            </a:r>
            <a:r>
              <a:rPr lang="en-US" sz="2000" dirty="0"/>
              <a:t>, Nonlinear inverse reinforcement learning with gaussian </a:t>
            </a:r>
          </a:p>
          <a:p>
            <a:pPr marL="0" indent="0">
              <a:spcBef>
                <a:spcPts val="0"/>
              </a:spcBef>
              <a:buNone/>
            </a:pPr>
            <a:r>
              <a:rPr lang="en-US" sz="2000" dirty="0"/>
              <a:t>	processes, in: Proceedings of the 24th International Conference on Neural Information </a:t>
            </a:r>
          </a:p>
          <a:p>
            <a:pPr marL="0" indent="0">
              <a:spcBef>
                <a:spcPts val="0"/>
              </a:spcBef>
              <a:buNone/>
            </a:pPr>
            <a:r>
              <a:rPr lang="en-US" sz="2000" dirty="0"/>
              <a:t>	Processing Systems, NIPS'11, Curran Associates 1240 Inc., USA, 2011, pp. 19</a:t>
            </a:r>
          </a:p>
          <a:p>
            <a:pPr marL="0" indent="0">
              <a:spcBef>
                <a:spcPts val="0"/>
              </a:spcBef>
              <a:buNone/>
            </a:pPr>
            <a:r>
              <a:rPr lang="en-US" sz="2000" dirty="0"/>
              <a:t>[4] Kolter, J. Zico, Mike P. Rodgers, and Andrew Y. Ng. "A control architecture for quadruped</a:t>
            </a:r>
          </a:p>
          <a:p>
            <a:pPr marL="0" indent="0">
              <a:spcBef>
                <a:spcPts val="0"/>
              </a:spcBef>
              <a:buNone/>
            </a:pPr>
            <a:r>
              <a:rPr lang="en-US" sz="2000" dirty="0"/>
              <a:t>	locomotion over rough terrain." IEEE International Conference on Robotics and </a:t>
            </a:r>
          </a:p>
          <a:p>
            <a:pPr marL="0" indent="0">
              <a:spcBef>
                <a:spcPts val="0"/>
              </a:spcBef>
              <a:buNone/>
            </a:pPr>
            <a:r>
              <a:rPr lang="en-US" sz="2000" dirty="0"/>
              <a:t>	Automation, ICRA 2008.</a:t>
            </a:r>
          </a:p>
          <a:p>
            <a:pPr marL="0" indent="0">
              <a:spcBef>
                <a:spcPts val="0"/>
              </a:spcBef>
              <a:buNone/>
            </a:pPr>
            <a:r>
              <a:rPr lang="en-US" sz="2000" dirty="0"/>
              <a:t>[5] J. Z. Kolter, P. </a:t>
            </a:r>
            <a:r>
              <a:rPr lang="en-US" sz="2000" dirty="0" err="1"/>
              <a:t>Abbeel</a:t>
            </a:r>
            <a:r>
              <a:rPr lang="en-US" sz="2000" dirty="0"/>
              <a:t>, A. Y. Ng, Hierarchical apprenticeship learning, with application to </a:t>
            </a:r>
          </a:p>
          <a:p>
            <a:pPr marL="0" indent="0">
              <a:spcBef>
                <a:spcPts val="0"/>
              </a:spcBef>
              <a:buNone/>
            </a:pPr>
            <a:r>
              <a:rPr lang="en-US" sz="2000" dirty="0"/>
              <a:t>	quadruped locomotion, in: Proceedings of the 20th International Conference on Neural </a:t>
            </a:r>
          </a:p>
          <a:p>
            <a:pPr marL="0" indent="0">
              <a:spcBef>
                <a:spcPts val="0"/>
              </a:spcBef>
              <a:buNone/>
            </a:pPr>
            <a:r>
              <a:rPr lang="en-US" sz="2000" dirty="0"/>
              <a:t>	Information Processing Systems, NIPS'07, Curran Associates Inc., USA, 2007, pp. 769</a:t>
            </a:r>
          </a:p>
        </p:txBody>
      </p:sp>
    </p:spTree>
    <p:extLst>
      <p:ext uri="{BB962C8B-B14F-4D97-AF65-F5344CB8AC3E}">
        <p14:creationId xmlns:p14="http://schemas.microsoft.com/office/powerpoint/2010/main" val="105080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p:txBody>
          <a:bodyPr>
            <a:normAutofit/>
          </a:bodyPr>
          <a:lstStyle/>
          <a:p>
            <a:pPr marL="0" indent="0">
              <a:spcBef>
                <a:spcPts val="0"/>
              </a:spcBef>
              <a:buNone/>
            </a:pPr>
            <a:r>
              <a:rPr lang="en-US" sz="2000" dirty="0"/>
              <a:t>[6] N. D. Ratliff, D. Silver, J. A. </a:t>
            </a:r>
            <a:r>
              <a:rPr lang="en-US" sz="2000" dirty="0" err="1"/>
              <a:t>Bagnell</a:t>
            </a:r>
            <a:r>
              <a:rPr lang="en-US" sz="2000" dirty="0"/>
              <a:t>, Learning to search: Functional gradient techniques for </a:t>
            </a:r>
          </a:p>
          <a:p>
            <a:pPr marL="0" indent="0">
              <a:spcBef>
                <a:spcPts val="0"/>
              </a:spcBef>
              <a:buNone/>
            </a:pPr>
            <a:r>
              <a:rPr lang="en-US" sz="2000" dirty="0"/>
              <a:t>	imitation learning, Autonomous Robots 27 (2009)</a:t>
            </a:r>
          </a:p>
          <a:p>
            <a:pPr marL="0" indent="0">
              <a:spcBef>
                <a:spcPts val="0"/>
              </a:spcBef>
              <a:buNone/>
            </a:pPr>
            <a:r>
              <a:rPr lang="en-US" sz="2000" dirty="0"/>
              <a:t>[7] A. </a:t>
            </a:r>
            <a:r>
              <a:rPr lang="en-US" sz="2000" dirty="0" err="1"/>
              <a:t>Boularias</a:t>
            </a:r>
            <a:r>
              <a:rPr lang="en-US" sz="2000" dirty="0"/>
              <a:t>, J. </a:t>
            </a:r>
            <a:r>
              <a:rPr lang="en-US" sz="2000" dirty="0" err="1"/>
              <a:t>Kober</a:t>
            </a:r>
            <a:r>
              <a:rPr lang="en-US" sz="2000" dirty="0"/>
              <a:t>, J. Peters, Relative entropy inverse reinforcement learning, in: Proceedings </a:t>
            </a:r>
          </a:p>
          <a:p>
            <a:pPr marL="0" indent="0">
              <a:spcBef>
                <a:spcPts val="0"/>
              </a:spcBef>
              <a:buNone/>
            </a:pPr>
            <a:r>
              <a:rPr lang="en-US" sz="2000" dirty="0"/>
              <a:t>	of the Fourteenth International Conference on Artificial Intelligence and Statistics, AISTATS </a:t>
            </a:r>
          </a:p>
          <a:p>
            <a:pPr marL="0" indent="0">
              <a:spcBef>
                <a:spcPts val="0"/>
              </a:spcBef>
              <a:buNone/>
            </a:pPr>
            <a:r>
              <a:rPr lang="en-US" sz="2000" dirty="0"/>
              <a:t>	2011, Fort Lauderdale, USA, April 11-13, 2011, pp. 182</a:t>
            </a:r>
          </a:p>
          <a:p>
            <a:pPr marL="0" indent="0">
              <a:spcBef>
                <a:spcPts val="0"/>
              </a:spcBef>
              <a:buNone/>
            </a:pPr>
            <a:r>
              <a:rPr lang="en-US" sz="2000" dirty="0"/>
              <a:t>[8] Chelsea Finn, Sergey Levine, Pieter </a:t>
            </a:r>
            <a:r>
              <a:rPr lang="en-US" sz="2000" dirty="0" err="1"/>
              <a:t>Abbeel</a:t>
            </a:r>
            <a:r>
              <a:rPr lang="en-US" sz="2000" dirty="0"/>
              <a:t>; Guided Cost Learning: Deep Inverse Optimal Control </a:t>
            </a:r>
          </a:p>
          <a:p>
            <a:pPr marL="0" indent="0">
              <a:spcBef>
                <a:spcPts val="0"/>
              </a:spcBef>
              <a:buNone/>
            </a:pPr>
            <a:r>
              <a:rPr lang="en-US" sz="2000" dirty="0"/>
              <a:t>	via Policy Optimization, in: Proceedings of The 33rd International Conference on </a:t>
            </a:r>
          </a:p>
          <a:p>
            <a:pPr marL="0" indent="0">
              <a:spcBef>
                <a:spcPts val="0"/>
              </a:spcBef>
              <a:buNone/>
            </a:pPr>
            <a:r>
              <a:rPr lang="en-US" sz="2000" dirty="0"/>
              <a:t>	Machine Learning, PMLR 48:49-58, 2016.</a:t>
            </a:r>
          </a:p>
          <a:p>
            <a:pPr marL="0" indent="0">
              <a:spcBef>
                <a:spcPts val="0"/>
              </a:spcBef>
              <a:buNone/>
            </a:pPr>
            <a:r>
              <a:rPr lang="en-US" sz="2000" dirty="0"/>
              <a:t>[9] C. A. </a:t>
            </a:r>
            <a:r>
              <a:rPr lang="en-US" sz="2000" dirty="0" err="1"/>
              <a:t>Rothkopf</a:t>
            </a:r>
            <a:r>
              <a:rPr lang="en-US" sz="2000" dirty="0"/>
              <a:t>, D. H. Ballard, Modular inverse reinforcement learning for visuomotor behavior, </a:t>
            </a:r>
          </a:p>
          <a:p>
            <a:pPr marL="0" indent="0">
              <a:spcBef>
                <a:spcPts val="0"/>
              </a:spcBef>
              <a:buNone/>
            </a:pPr>
            <a:r>
              <a:rPr lang="en-US" sz="2000" dirty="0"/>
              <a:t>	Biol. </a:t>
            </a:r>
            <a:r>
              <a:rPr lang="en-US" sz="2000" dirty="0" err="1"/>
              <a:t>Cybern</a:t>
            </a:r>
            <a:r>
              <a:rPr lang="en-US" sz="2000" dirty="0"/>
              <a:t>. 107 (4) (2013) 477</a:t>
            </a:r>
          </a:p>
          <a:p>
            <a:pPr marL="0" indent="0">
              <a:spcBef>
                <a:spcPts val="0"/>
              </a:spcBef>
              <a:buNone/>
            </a:pPr>
            <a:r>
              <a:rPr lang="en-US" sz="2000" dirty="0"/>
              <a:t>[10] S. Levine, Z. Popovic, V. </a:t>
            </a:r>
            <a:r>
              <a:rPr lang="en-US" sz="2000" dirty="0" err="1"/>
              <a:t>Koltun</a:t>
            </a:r>
            <a:r>
              <a:rPr lang="en-US" sz="2000" dirty="0"/>
              <a:t>, Feature construction for inverse reinforcement learning, in: </a:t>
            </a:r>
          </a:p>
          <a:p>
            <a:pPr marL="0" indent="0">
              <a:spcBef>
                <a:spcPts val="0"/>
              </a:spcBef>
              <a:buNone/>
            </a:pPr>
            <a:r>
              <a:rPr lang="en-US" sz="2000" dirty="0"/>
              <a:t>	Proceedings of the 23rd International Conference on Neural Information Processing </a:t>
            </a:r>
          </a:p>
          <a:p>
            <a:pPr marL="0" indent="0">
              <a:spcBef>
                <a:spcPts val="0"/>
              </a:spcBef>
              <a:buNone/>
            </a:pPr>
            <a:r>
              <a:rPr lang="en-US" sz="2000" dirty="0"/>
              <a:t>	Systems, NIPS'10, Curran Associates Inc., USA, 2010, pp. 1342 </a:t>
            </a:r>
          </a:p>
        </p:txBody>
      </p:sp>
    </p:spTree>
    <p:extLst>
      <p:ext uri="{BB962C8B-B14F-4D97-AF65-F5344CB8AC3E}">
        <p14:creationId xmlns:p14="http://schemas.microsoft.com/office/powerpoint/2010/main" val="5947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dirty="0">
                <a:solidFill>
                  <a:schemeClr val="bg1"/>
                </a:solidFill>
              </a:rPr>
              <a:t>What is IRL?:</a:t>
            </a:r>
            <a:br>
              <a:rPr lang="en-US" sz="2600" dirty="0">
                <a:solidFill>
                  <a:schemeClr val="bg1"/>
                </a:solidFill>
              </a:rPr>
            </a:br>
            <a:r>
              <a:rPr lang="en-US" sz="2600" dirty="0">
                <a:solidFill>
                  <a:schemeClr val="bg1"/>
                </a:solidFill>
              </a:rPr>
              <a:t>Lane merge self driving</a:t>
            </a:r>
            <a:endParaRPr lang="en-US" sz="2600" kern="1200" dirty="0">
              <a:solidFill>
                <a:schemeClr val="bg1"/>
              </a:solidFill>
              <a:latin typeface="+mj-lt"/>
              <a:ea typeface="+mj-ea"/>
              <a:cs typeface="+mj-cs"/>
            </a:endParaRPr>
          </a:p>
        </p:txBody>
      </p:sp>
      <p:pic>
        <p:nvPicPr>
          <p:cNvPr id="4" name="Picture 3" descr="A picture containing screenshot&#10;&#10;Description generated with high confidence">
            <a:extLst>
              <a:ext uri="{FF2B5EF4-FFF2-40B4-BE49-F238E27FC236}">
                <a16:creationId xmlns:a16="http://schemas.microsoft.com/office/drawing/2014/main" id="{3FDE6D53-1216-4FD8-BC1A-54E978299EFF}"/>
              </a:ext>
            </a:extLst>
          </p:cNvPr>
          <p:cNvPicPr>
            <a:picLocks noChangeAspect="1"/>
          </p:cNvPicPr>
          <p:nvPr/>
        </p:nvPicPr>
        <p:blipFill rotWithShape="1">
          <a:blip r:embed="rId2">
            <a:extLst>
              <a:ext uri="{28A0092B-C50C-407E-A947-70E740481C1C}">
                <a14:useLocalDpi xmlns:a14="http://schemas.microsoft.com/office/drawing/2010/main" val="0"/>
              </a:ext>
            </a:extLst>
          </a:blip>
          <a:srcRect b="24871"/>
          <a:stretch/>
        </p:blipFill>
        <p:spPr>
          <a:xfrm>
            <a:off x="4460632" y="2703159"/>
            <a:ext cx="4904750" cy="2475233"/>
          </a:xfrm>
          <a:prstGeom prst="rect">
            <a:avLst/>
          </a:prstGeom>
        </p:spPr>
      </p:pic>
      <p:sp>
        <p:nvSpPr>
          <p:cNvPr id="9" name="TextBox 8">
            <a:extLst>
              <a:ext uri="{FF2B5EF4-FFF2-40B4-BE49-F238E27FC236}">
                <a16:creationId xmlns:a16="http://schemas.microsoft.com/office/drawing/2014/main" id="{EC497CF8-162F-4E65-BAB0-4F3E5E7E2EEF}"/>
              </a:ext>
            </a:extLst>
          </p:cNvPr>
          <p:cNvSpPr txBox="1"/>
          <p:nvPr/>
        </p:nvSpPr>
        <p:spPr>
          <a:xfrm>
            <a:off x="3486150" y="1685925"/>
            <a:ext cx="8320421" cy="769441"/>
          </a:xfrm>
          <a:prstGeom prst="rect">
            <a:avLst/>
          </a:prstGeom>
          <a:noFill/>
        </p:spPr>
        <p:txBody>
          <a:bodyPr wrap="square" rtlCol="0" anchor="t">
            <a:spAutoFit/>
          </a:bodyPr>
          <a:lstStyle/>
          <a:p>
            <a:r>
              <a:rPr lang="en-US" sz="2200" dirty="0"/>
              <a:t>Learner Car B infers the preferences of Car A as the reward function </a:t>
            </a:r>
            <a:endParaRPr lang="en-US" dirty="0"/>
          </a:p>
          <a:p>
            <a:r>
              <a:rPr lang="en-US" sz="2200" dirty="0"/>
              <a:t>B can use the function for merging without collision</a:t>
            </a:r>
            <a:endParaRPr lang="en-US" dirty="0"/>
          </a:p>
        </p:txBody>
      </p:sp>
      <p:sp>
        <p:nvSpPr>
          <p:cNvPr id="8" name="Rectangle: Rounded Corners 7">
            <a:extLst>
              <a:ext uri="{FF2B5EF4-FFF2-40B4-BE49-F238E27FC236}">
                <a16:creationId xmlns:a16="http://schemas.microsoft.com/office/drawing/2014/main" id="{0AF55D2C-F164-4A83-9358-79F0C5FB7F1D}"/>
              </a:ext>
            </a:extLst>
          </p:cNvPr>
          <p:cNvSpPr/>
          <p:nvPr/>
        </p:nvSpPr>
        <p:spPr>
          <a:xfrm>
            <a:off x="5871411" y="4312118"/>
            <a:ext cx="1270534" cy="7411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3266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p:txBody>
          <a:bodyPr>
            <a:normAutofit/>
          </a:bodyPr>
          <a:lstStyle/>
          <a:p>
            <a:pPr marL="0" indent="0">
              <a:spcBef>
                <a:spcPts val="0"/>
              </a:spcBef>
              <a:buNone/>
            </a:pPr>
            <a:r>
              <a:rPr lang="en-US" sz="2000" dirty="0"/>
              <a:t>[11] J. Choi, K.-E. Kim, Bayesian nonparametric feature construction for inverse reinforcement </a:t>
            </a:r>
          </a:p>
          <a:p>
            <a:pPr marL="0" indent="0">
              <a:spcBef>
                <a:spcPts val="0"/>
              </a:spcBef>
              <a:buNone/>
            </a:pPr>
            <a:r>
              <a:rPr lang="en-US" sz="2000" dirty="0"/>
              <a:t>	learning, in: Proceedings of the Twenty-Third International Joint Conference on Artificial </a:t>
            </a:r>
          </a:p>
          <a:p>
            <a:pPr marL="0" indent="0">
              <a:spcBef>
                <a:spcPts val="0"/>
              </a:spcBef>
              <a:buNone/>
            </a:pPr>
            <a:r>
              <a:rPr lang="en-US" sz="2000" dirty="0"/>
              <a:t>	Intelligence, IJCAI '13, AAAI Press, 2013, pp. 1287</a:t>
            </a:r>
          </a:p>
          <a:p>
            <a:pPr marL="0" indent="0">
              <a:spcBef>
                <a:spcPts val="0"/>
              </a:spcBef>
              <a:buNone/>
            </a:pPr>
            <a:r>
              <a:rPr lang="en-US" sz="2000" dirty="0"/>
              <a:t>[12] T. </a:t>
            </a:r>
            <a:r>
              <a:rPr lang="en-US" sz="2000" dirty="0" err="1"/>
              <a:t>Munzer</a:t>
            </a:r>
            <a:r>
              <a:rPr lang="en-US" sz="2000" dirty="0"/>
              <a:t>, B. Piot, M. Geist, O. </a:t>
            </a:r>
            <a:r>
              <a:rPr lang="en-US" sz="2000" dirty="0" err="1"/>
              <a:t>Pietquin</a:t>
            </a:r>
            <a:r>
              <a:rPr lang="en-US" sz="2000" dirty="0"/>
              <a:t>, M. Lopes, Inverse reinforcement learning in relational </a:t>
            </a:r>
          </a:p>
          <a:p>
            <a:pPr marL="0" indent="0">
              <a:spcBef>
                <a:spcPts val="0"/>
              </a:spcBef>
              <a:buNone/>
            </a:pPr>
            <a:r>
              <a:rPr lang="en-US" sz="2000" dirty="0"/>
              <a:t>	domains, in: Proceedings of the 24th International Conference on Artificial Intelligence, </a:t>
            </a:r>
          </a:p>
          <a:p>
            <a:pPr marL="0" indent="0">
              <a:spcBef>
                <a:spcPts val="0"/>
              </a:spcBef>
              <a:buNone/>
            </a:pPr>
            <a:r>
              <a:rPr lang="en-US" sz="2000" dirty="0"/>
              <a:t>	IJCAI'15, AAAI Press, 2015, pp. 3735.</a:t>
            </a:r>
          </a:p>
          <a:p>
            <a:pPr marL="0" indent="0">
              <a:spcBef>
                <a:spcPts val="0"/>
              </a:spcBef>
              <a:buNone/>
            </a:pPr>
            <a:r>
              <a:rPr lang="en-US" sz="2000" dirty="0"/>
              <a:t>[13] P. </a:t>
            </a:r>
            <a:r>
              <a:rPr lang="en-US" sz="2000" dirty="0" err="1"/>
              <a:t>Abbeel</a:t>
            </a:r>
            <a:r>
              <a:rPr lang="en-US" sz="2000" dirty="0"/>
              <a:t>, A. Coates, M. Quigley, A. Y. Ng, An application of reinforcement learning to aerobatic </a:t>
            </a:r>
          </a:p>
          <a:p>
            <a:pPr marL="0" indent="0">
              <a:spcBef>
                <a:spcPts val="0"/>
              </a:spcBef>
              <a:buNone/>
            </a:pPr>
            <a:r>
              <a:rPr lang="en-US" sz="2000" dirty="0"/>
              <a:t>	helicopter flight, in: Proceedings of the 19th International Conference on Neural </a:t>
            </a:r>
          </a:p>
          <a:p>
            <a:pPr marL="0" indent="0">
              <a:spcBef>
                <a:spcPts val="0"/>
              </a:spcBef>
              <a:buNone/>
            </a:pPr>
            <a:r>
              <a:rPr lang="en-US" sz="2000" dirty="0"/>
              <a:t>	Information Processing Systems, NIPS’06, MIT Press, Cambridge, MA, USA, 2006, pp. 1</a:t>
            </a:r>
          </a:p>
          <a:p>
            <a:pPr marL="0" indent="0">
              <a:spcBef>
                <a:spcPts val="0"/>
              </a:spcBef>
              <a:buNone/>
            </a:pPr>
            <a:r>
              <a:rPr lang="en-US" sz="2000" dirty="0"/>
              <a:t>[14] A. Coates, P. </a:t>
            </a:r>
            <a:r>
              <a:rPr lang="en-US" sz="2000" dirty="0" err="1"/>
              <a:t>Abbeel</a:t>
            </a:r>
            <a:r>
              <a:rPr lang="en-US" sz="2000" dirty="0"/>
              <a:t>, A. Y. Ng, Learning for control from multiple </a:t>
            </a:r>
            <a:r>
              <a:rPr lang="en-US" sz="2000" dirty="0" err="1"/>
              <a:t>demontrations</a:t>
            </a:r>
            <a:r>
              <a:rPr lang="en-US" sz="2000" dirty="0"/>
              <a:t>, in: Proceedings </a:t>
            </a:r>
          </a:p>
          <a:p>
            <a:pPr marL="0" indent="0">
              <a:spcBef>
                <a:spcPts val="0"/>
              </a:spcBef>
              <a:buNone/>
            </a:pPr>
            <a:r>
              <a:rPr lang="en-US" sz="2000" dirty="0"/>
              <a:t>	of the 25th International Conference on Machine Learning, ICML '08, ACM, New York, NY, </a:t>
            </a:r>
          </a:p>
          <a:p>
            <a:pPr marL="0" indent="0">
              <a:spcBef>
                <a:spcPts val="0"/>
              </a:spcBef>
              <a:buNone/>
            </a:pPr>
            <a:r>
              <a:rPr lang="en-US" sz="2000" dirty="0"/>
              <a:t>	USA, 2008, pp. 144.</a:t>
            </a:r>
          </a:p>
          <a:p>
            <a:pPr marL="0" indent="0">
              <a:spcBef>
                <a:spcPts val="0"/>
              </a:spcBef>
              <a:buNone/>
            </a:pPr>
            <a:r>
              <a:rPr lang="en-US" sz="2000" dirty="0"/>
              <a:t>[15] P. </a:t>
            </a:r>
            <a:r>
              <a:rPr lang="en-US" sz="2000" dirty="0" err="1"/>
              <a:t>Ranchod</a:t>
            </a:r>
            <a:r>
              <a:rPr lang="en-US" sz="2000" dirty="0"/>
              <a:t>, B. Rosman, G. </a:t>
            </a:r>
            <a:r>
              <a:rPr lang="en-US" sz="2000" dirty="0" err="1"/>
              <a:t>Konidaris</a:t>
            </a:r>
            <a:r>
              <a:rPr lang="en-US" sz="2000" dirty="0"/>
              <a:t>, Nonparametric </a:t>
            </a:r>
            <a:r>
              <a:rPr lang="en-US" sz="2000" dirty="0" err="1"/>
              <a:t>bayesian</a:t>
            </a:r>
            <a:r>
              <a:rPr lang="en-US" sz="2000" dirty="0"/>
              <a:t> reward segmentation for skill </a:t>
            </a:r>
          </a:p>
          <a:p>
            <a:pPr marL="0" indent="0">
              <a:spcBef>
                <a:spcPts val="0"/>
              </a:spcBef>
              <a:buNone/>
            </a:pPr>
            <a:r>
              <a:rPr lang="en-US" sz="2000" dirty="0"/>
              <a:t>	discovery using inverse reinforcement learning, in: Intelligent Robots and Systems (IROS), </a:t>
            </a:r>
          </a:p>
          <a:p>
            <a:pPr marL="0" indent="0">
              <a:spcBef>
                <a:spcPts val="0"/>
              </a:spcBef>
              <a:buNone/>
            </a:pPr>
            <a:r>
              <a:rPr lang="en-US" sz="2000" dirty="0"/>
              <a:t>	2015 IEEE/RSJ International Conference on, 2015, pp. 471.</a:t>
            </a:r>
          </a:p>
        </p:txBody>
      </p:sp>
    </p:spTree>
    <p:extLst>
      <p:ext uri="{BB962C8B-B14F-4D97-AF65-F5344CB8AC3E}">
        <p14:creationId xmlns:p14="http://schemas.microsoft.com/office/powerpoint/2010/main" val="1749800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p:txBody>
          <a:bodyPr>
            <a:normAutofit/>
          </a:bodyPr>
          <a:lstStyle/>
          <a:p>
            <a:pPr marL="0" indent="0">
              <a:spcBef>
                <a:spcPts val="0"/>
              </a:spcBef>
              <a:buNone/>
            </a:pPr>
            <a:r>
              <a:rPr lang="en-US" sz="2000" dirty="0"/>
              <a:t>[16] N. Rhinehart, K. M. </a:t>
            </a:r>
            <a:r>
              <a:rPr lang="en-US" sz="2000" dirty="0" err="1"/>
              <a:t>Kitani</a:t>
            </a:r>
            <a:r>
              <a:rPr lang="en-US" sz="2000" dirty="0"/>
              <a:t>, First-person activity forecasting with online inverse reinforcement </a:t>
            </a:r>
          </a:p>
          <a:p>
            <a:pPr marL="0" indent="0">
              <a:spcBef>
                <a:spcPts val="0"/>
              </a:spcBef>
              <a:buNone/>
            </a:pPr>
            <a:r>
              <a:rPr lang="en-US" sz="2000" dirty="0"/>
              <a:t>	learning, in: arXiv:1612.07796v3, to appear at ICCV, 2017.</a:t>
            </a:r>
          </a:p>
          <a:p>
            <a:pPr marL="0" indent="0">
              <a:spcBef>
                <a:spcPts val="0"/>
              </a:spcBef>
              <a:buNone/>
            </a:pPr>
            <a:r>
              <a:rPr lang="en-US" sz="2000" dirty="0"/>
              <a:t>[17] P. </a:t>
            </a:r>
            <a:r>
              <a:rPr lang="en-US" sz="2000" dirty="0" err="1"/>
              <a:t>Abbeel</a:t>
            </a:r>
            <a:r>
              <a:rPr lang="en-US" sz="2000" dirty="0"/>
              <a:t>, A. Y. Ng, Apprenticeship learning via inverse reinforcement learning, in: Proceedings </a:t>
            </a:r>
          </a:p>
          <a:p>
            <a:pPr marL="0" indent="0">
              <a:spcBef>
                <a:spcPts val="0"/>
              </a:spcBef>
              <a:buNone/>
            </a:pPr>
            <a:r>
              <a:rPr lang="en-US" sz="2000" dirty="0"/>
              <a:t>	of the Twenty-first International Conference on Machine Learning, ICML '04, ACM, New </a:t>
            </a:r>
          </a:p>
          <a:p>
            <a:pPr marL="0" indent="0">
              <a:spcBef>
                <a:spcPts val="0"/>
              </a:spcBef>
              <a:buNone/>
            </a:pPr>
            <a:r>
              <a:rPr lang="en-US" sz="2000" dirty="0"/>
              <a:t>	York, NY, USA, 2004, pp. 1.</a:t>
            </a:r>
          </a:p>
          <a:p>
            <a:pPr marL="0" indent="0">
              <a:spcBef>
                <a:spcPts val="0"/>
              </a:spcBef>
              <a:buNone/>
            </a:pPr>
            <a:r>
              <a:rPr lang="en-US" sz="2000" dirty="0"/>
              <a:t>[18] N. D. Ratliff, J. A. </a:t>
            </a:r>
            <a:r>
              <a:rPr lang="en-US" sz="2000" dirty="0" err="1"/>
              <a:t>Bagnell</a:t>
            </a:r>
            <a:r>
              <a:rPr lang="en-US" sz="2000" dirty="0"/>
              <a:t>, M. A. </a:t>
            </a:r>
            <a:r>
              <a:rPr lang="en-US" sz="2000" dirty="0" err="1"/>
              <a:t>Zinkevich</a:t>
            </a:r>
            <a:r>
              <a:rPr lang="en-US" sz="2000" dirty="0"/>
              <a:t>, Maximum margin planning, in: Proceedings of the</a:t>
            </a:r>
          </a:p>
          <a:p>
            <a:pPr marL="0" indent="0">
              <a:spcBef>
                <a:spcPts val="0"/>
              </a:spcBef>
              <a:buNone/>
            </a:pPr>
            <a:r>
              <a:rPr lang="en-US" sz="2000" dirty="0"/>
              <a:t>	23rd International Conference on Machine Learning, ICML '06, ACM, New York, NY, USA, </a:t>
            </a:r>
          </a:p>
          <a:p>
            <a:pPr marL="0" indent="0">
              <a:spcBef>
                <a:spcPts val="0"/>
              </a:spcBef>
              <a:buNone/>
            </a:pPr>
            <a:r>
              <a:rPr lang="en-US" sz="2000" dirty="0"/>
              <a:t>	2006, pp. 729</a:t>
            </a:r>
          </a:p>
          <a:p>
            <a:pPr marL="0" indent="0">
              <a:spcBef>
                <a:spcPts val="0"/>
              </a:spcBef>
              <a:buNone/>
            </a:pPr>
            <a:r>
              <a:rPr lang="en-US" sz="2000" dirty="0"/>
              <a:t>[19] G. Neu, C. </a:t>
            </a:r>
            <a:r>
              <a:rPr lang="en-US" sz="2000" dirty="0" err="1"/>
              <a:t>Szepesvari</a:t>
            </a:r>
            <a:r>
              <a:rPr lang="en-US" sz="2000" dirty="0"/>
              <a:t>, Apprenticeship Learning using Inverse Reinforcement</a:t>
            </a:r>
          </a:p>
          <a:p>
            <a:pPr marL="0" indent="0">
              <a:spcBef>
                <a:spcPts val="0"/>
              </a:spcBef>
              <a:buNone/>
            </a:pPr>
            <a:r>
              <a:rPr lang="en-US" sz="2000" dirty="0"/>
              <a:t>	Learning and Gradient Methods, Twenty-Third Conference on Uncertainty in Artificial </a:t>
            </a:r>
          </a:p>
          <a:p>
            <a:pPr marL="0" indent="0">
              <a:spcBef>
                <a:spcPts val="0"/>
              </a:spcBef>
              <a:buNone/>
            </a:pPr>
            <a:r>
              <a:rPr lang="en-US" sz="2000" dirty="0"/>
              <a:t>	Intelligence (2007) 295{302arXiv:1206.5264.</a:t>
            </a:r>
          </a:p>
          <a:p>
            <a:pPr marL="0" indent="0">
              <a:spcBef>
                <a:spcPts val="0"/>
              </a:spcBef>
              <a:buNone/>
            </a:pPr>
            <a:r>
              <a:rPr lang="en-US" sz="2000" dirty="0"/>
              <a:t>[20] B. D. </a:t>
            </a:r>
            <a:r>
              <a:rPr lang="en-US" sz="2000" dirty="0" err="1"/>
              <a:t>Ziebart</a:t>
            </a:r>
            <a:r>
              <a:rPr lang="en-US" sz="2000" dirty="0"/>
              <a:t>, A. Maas, J. A. </a:t>
            </a:r>
            <a:r>
              <a:rPr lang="en-US" sz="2000" dirty="0" err="1"/>
              <a:t>Bagnell</a:t>
            </a:r>
            <a:r>
              <a:rPr lang="en-US" sz="2000" dirty="0"/>
              <a:t>, A. K. </a:t>
            </a:r>
            <a:r>
              <a:rPr lang="en-US" sz="2000" dirty="0" err="1"/>
              <a:t>Dey</a:t>
            </a:r>
            <a:r>
              <a:rPr lang="en-US" sz="2000" dirty="0"/>
              <a:t>, Maximum entropy inverse reinforcement</a:t>
            </a:r>
          </a:p>
          <a:p>
            <a:pPr marL="0" indent="0">
              <a:spcBef>
                <a:spcPts val="0"/>
              </a:spcBef>
              <a:buNone/>
            </a:pPr>
            <a:r>
              <a:rPr lang="en-US" sz="2000" dirty="0"/>
              <a:t>	learning, in: Proceedings of the 23rd National Conference on Artificial Intelligence - Volume </a:t>
            </a:r>
          </a:p>
          <a:p>
            <a:pPr marL="0" indent="0">
              <a:spcBef>
                <a:spcPts val="0"/>
              </a:spcBef>
              <a:buNone/>
            </a:pPr>
            <a:r>
              <a:rPr lang="en-US" sz="2000" dirty="0"/>
              <a:t>	3, AAAI'08, AAAI Press, 2008</a:t>
            </a:r>
          </a:p>
          <a:p>
            <a:pPr marL="0" indent="0">
              <a:spcBef>
                <a:spcPts val="0"/>
              </a:spcBef>
              <a:buNone/>
            </a:pPr>
            <a:endParaRPr lang="en-US" sz="2000" dirty="0"/>
          </a:p>
        </p:txBody>
      </p:sp>
    </p:spTree>
    <p:extLst>
      <p:ext uri="{BB962C8B-B14F-4D97-AF65-F5344CB8AC3E}">
        <p14:creationId xmlns:p14="http://schemas.microsoft.com/office/powerpoint/2010/main" val="4289381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838200" y="1825625"/>
            <a:ext cx="10515600" cy="4667250"/>
          </a:xfrm>
        </p:spPr>
        <p:txBody>
          <a:bodyPr>
            <a:normAutofit/>
          </a:bodyPr>
          <a:lstStyle/>
          <a:p>
            <a:pPr marL="0" indent="0">
              <a:spcBef>
                <a:spcPts val="0"/>
              </a:spcBef>
              <a:buNone/>
            </a:pPr>
            <a:r>
              <a:rPr lang="en-US" sz="2000" dirty="0"/>
              <a:t>[21] U. Syed, R. E. </a:t>
            </a:r>
            <a:r>
              <a:rPr lang="en-US" sz="2000" dirty="0" err="1"/>
              <a:t>Schapire</a:t>
            </a:r>
            <a:r>
              <a:rPr lang="en-US" sz="2000" dirty="0"/>
              <a:t>, A game-theoretic approach to apprenticeship learning, in: Proceedings</a:t>
            </a:r>
          </a:p>
          <a:p>
            <a:pPr marL="0" indent="0">
              <a:spcBef>
                <a:spcPts val="0"/>
              </a:spcBef>
              <a:buNone/>
            </a:pPr>
            <a:r>
              <a:rPr lang="en-US" sz="2000" dirty="0"/>
              <a:t>	of the 20th International Conference on Neural Information Processing Systems, NIPS'07, </a:t>
            </a:r>
          </a:p>
          <a:p>
            <a:pPr marL="0" indent="0">
              <a:spcBef>
                <a:spcPts val="0"/>
              </a:spcBef>
              <a:buNone/>
            </a:pPr>
            <a:r>
              <a:rPr lang="en-US" sz="2000" dirty="0"/>
              <a:t>	Curran Associates Inc., USA, 2007, pp. 1449.</a:t>
            </a:r>
          </a:p>
          <a:p>
            <a:pPr marL="0" indent="0">
              <a:spcBef>
                <a:spcPts val="0"/>
              </a:spcBef>
              <a:buNone/>
            </a:pPr>
            <a:r>
              <a:rPr lang="en-US" sz="2000" dirty="0"/>
              <a:t>[22] A. </a:t>
            </a:r>
            <a:r>
              <a:rPr lang="en-US" sz="2000" dirty="0" err="1"/>
              <a:t>Boularias</a:t>
            </a:r>
            <a:r>
              <a:rPr lang="en-US" sz="2000" dirty="0"/>
              <a:t>, O. Kromer, J. Peters, Structured Apprenticeship Learning, Springer Berlin </a:t>
            </a:r>
          </a:p>
          <a:p>
            <a:pPr marL="0" indent="0">
              <a:spcBef>
                <a:spcPts val="0"/>
              </a:spcBef>
              <a:buNone/>
            </a:pPr>
            <a:r>
              <a:rPr lang="en-US" sz="2000" dirty="0"/>
              <a:t>	Heidelberg, Berlin, Heidelberg, 2012, pp. 227.</a:t>
            </a:r>
          </a:p>
          <a:p>
            <a:pPr marL="0" indent="0">
              <a:spcBef>
                <a:spcPts val="0"/>
              </a:spcBef>
              <a:buNone/>
            </a:pPr>
            <a:r>
              <a:rPr lang="en-US" sz="2000" dirty="0"/>
              <a:t>[23] </a:t>
            </a:r>
            <a:r>
              <a:rPr lang="en-US" sz="2000" dirty="0" err="1"/>
              <a:t>Wulfmeier</a:t>
            </a:r>
            <a:r>
              <a:rPr lang="en-US" sz="2000" dirty="0"/>
              <a:t>, M., </a:t>
            </a:r>
            <a:r>
              <a:rPr lang="en-US" sz="2000" dirty="0" err="1"/>
              <a:t>Ondruska</a:t>
            </a:r>
            <a:r>
              <a:rPr lang="en-US" sz="2000" dirty="0"/>
              <a:t>, P., and Posner, I. Maximum entropy deep inverse reinforcement </a:t>
            </a:r>
          </a:p>
          <a:p>
            <a:pPr marL="0" indent="0">
              <a:spcBef>
                <a:spcPts val="0"/>
              </a:spcBef>
              <a:buNone/>
            </a:pPr>
            <a:r>
              <a:rPr lang="en-US" sz="2000" dirty="0"/>
              <a:t>	learning. </a:t>
            </a:r>
            <a:r>
              <a:rPr lang="en-US" sz="2000" dirty="0" err="1"/>
              <a:t>arXivpreprint</a:t>
            </a:r>
            <a:r>
              <a:rPr lang="en-US" sz="2000" dirty="0"/>
              <a:t> arXiv:1507.04888, 2015</a:t>
            </a:r>
          </a:p>
          <a:p>
            <a:pPr marL="0" indent="0">
              <a:spcBef>
                <a:spcPts val="0"/>
              </a:spcBef>
              <a:buNone/>
            </a:pPr>
            <a:r>
              <a:rPr lang="en-US" sz="2000" dirty="0"/>
              <a:t>[24] D. Ramachandran, E. Amir, Bayesian inverse reinforcement learning, </a:t>
            </a:r>
            <a:r>
              <a:rPr lang="en-US" sz="2000" dirty="0" err="1"/>
              <a:t>in:Proceedings</a:t>
            </a:r>
            <a:r>
              <a:rPr lang="en-US" sz="2000" dirty="0"/>
              <a:t> of the 20th 	International Joint Conference on Artificial Intelligence, IJCAI'07, Morgan Kaufmann 	Publishers Inc., San Francisco, CA,USA, 2007, pp. 2586.</a:t>
            </a:r>
          </a:p>
          <a:p>
            <a:pPr marL="0" indent="0">
              <a:spcBef>
                <a:spcPts val="0"/>
              </a:spcBef>
              <a:buNone/>
            </a:pPr>
            <a:r>
              <a:rPr lang="en-US" sz="2000" dirty="0"/>
              <a:t>[25] F. S. Melo, M. Lopes, Learning from demonstration using </a:t>
            </a:r>
            <a:r>
              <a:rPr lang="en-US" sz="2000" dirty="0" err="1"/>
              <a:t>mdp</a:t>
            </a:r>
            <a:r>
              <a:rPr lang="en-US" sz="2000" dirty="0"/>
              <a:t> induced metrics, in: Proceedings 	of the 2010 European Conference on Machine Learning and Knowledge Discovery in 	Databases: Part II, ECML’10, Springer-Verlag, Berlin, Heidelberg, 2010, pp. 385</a:t>
            </a:r>
          </a:p>
          <a:p>
            <a:pPr marL="0" indent="0">
              <a:spcBef>
                <a:spcPts val="0"/>
              </a:spcBef>
              <a:buNone/>
            </a:pPr>
            <a:r>
              <a:rPr lang="en-US" sz="2000" dirty="0"/>
              <a:t>[26] E. Klein, M. Geist, B. Piot, O. </a:t>
            </a:r>
            <a:r>
              <a:rPr lang="en-US" sz="2000" dirty="0" err="1"/>
              <a:t>Pietquin</a:t>
            </a:r>
            <a:r>
              <a:rPr lang="en-US" sz="2000" dirty="0"/>
              <a:t>, Inverse reinforcement learning through structured 	classification, in: Proceedings of the 25th International Conference on Neural Information P	</a:t>
            </a:r>
            <a:r>
              <a:rPr lang="en-US" sz="2000" dirty="0" err="1"/>
              <a:t>rocessing</a:t>
            </a:r>
            <a:r>
              <a:rPr lang="en-US" sz="2000" dirty="0"/>
              <a:t> Systems, NIPS'12, Curran Associates Inc., USA, 2012, pp. 1007</a:t>
            </a:r>
          </a:p>
          <a:p>
            <a:pPr marL="0" indent="0">
              <a:spcBef>
                <a:spcPts val="0"/>
              </a:spcBef>
              <a:buNone/>
            </a:pPr>
            <a:endParaRPr lang="en-US" sz="2000" dirty="0"/>
          </a:p>
          <a:p>
            <a:pPr marL="0" indent="0">
              <a:spcBef>
                <a:spcPts val="0"/>
              </a:spcBef>
              <a:buNone/>
            </a:pPr>
            <a:endParaRPr lang="en-US" sz="2000" dirty="0"/>
          </a:p>
        </p:txBody>
      </p:sp>
    </p:spTree>
    <p:extLst>
      <p:ext uri="{BB962C8B-B14F-4D97-AF65-F5344CB8AC3E}">
        <p14:creationId xmlns:p14="http://schemas.microsoft.com/office/powerpoint/2010/main" val="32369038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838200" y="1825625"/>
            <a:ext cx="10515600" cy="4667250"/>
          </a:xfrm>
        </p:spPr>
        <p:txBody>
          <a:bodyPr>
            <a:normAutofit/>
          </a:bodyPr>
          <a:lstStyle/>
          <a:p>
            <a:pPr marL="0" indent="0">
              <a:spcBef>
                <a:spcPts val="0"/>
              </a:spcBef>
              <a:buNone/>
            </a:pPr>
            <a:r>
              <a:rPr lang="en-US" sz="2000" dirty="0"/>
              <a:t>[27] E. Klein, B. Piot, M. Geist, O. </a:t>
            </a:r>
            <a:r>
              <a:rPr lang="en-US" sz="2000" dirty="0" err="1"/>
              <a:t>Pietquin</a:t>
            </a:r>
            <a:r>
              <a:rPr lang="en-US" sz="2000" dirty="0"/>
              <a:t>, A cascaded supervised learning approach to inverse 	reinforcement learning, in: Proceedings of the European Conference on Machine Learning 	and Knowledge Discovery in Databases -Volume 8188, ECML PKDD 2013, Springer-Verlag 	New York, Inc., New York, NY, USA, 2013, pp. 1.</a:t>
            </a:r>
          </a:p>
          <a:p>
            <a:pPr marL="0" indent="0">
              <a:spcBef>
                <a:spcPts val="0"/>
              </a:spcBef>
              <a:buNone/>
            </a:pPr>
            <a:r>
              <a:rPr lang="en-US" sz="2000" dirty="0"/>
              <a:t>[28] K. </a:t>
            </a:r>
            <a:r>
              <a:rPr lang="en-US" sz="2000" dirty="0" err="1"/>
              <a:t>Bogert</a:t>
            </a:r>
            <a:r>
              <a:rPr lang="en-US" sz="2000" dirty="0"/>
              <a:t>, J. F.-S. Lin, P. Doshi, D. </a:t>
            </a:r>
            <a:r>
              <a:rPr lang="en-US" sz="2000" dirty="0" err="1"/>
              <a:t>Kulic</a:t>
            </a:r>
            <a:r>
              <a:rPr lang="en-US" sz="2000" dirty="0"/>
              <a:t>, Expectation-maximization for inverse reinforcement 	learning with hidden data, in: Proceedings of the 2016 International Conference on 	Autonomous Agents and Multiagent Systems, AAMAS '16, International Foundation for 	Autonomous Agents and Multiagent Systems, 2016, pp. 1034.</a:t>
            </a:r>
          </a:p>
          <a:p>
            <a:pPr marL="0" indent="0">
              <a:spcBef>
                <a:spcPts val="0"/>
              </a:spcBef>
              <a:buNone/>
            </a:pPr>
            <a:r>
              <a:rPr lang="en-US" sz="2000" dirty="0"/>
              <a:t>[29] K. M. </a:t>
            </a:r>
            <a:r>
              <a:rPr lang="en-US" sz="2000" dirty="0" err="1"/>
              <a:t>Kitani</a:t>
            </a:r>
            <a:r>
              <a:rPr lang="en-US" sz="2000" dirty="0"/>
              <a:t>, B. D. </a:t>
            </a:r>
            <a:r>
              <a:rPr lang="en-US" sz="2000" dirty="0" err="1"/>
              <a:t>Ziebart</a:t>
            </a:r>
            <a:r>
              <a:rPr lang="en-US" sz="2000" dirty="0"/>
              <a:t>, J. A. </a:t>
            </a:r>
            <a:r>
              <a:rPr lang="en-US" sz="2000" dirty="0" err="1"/>
              <a:t>Bagnell</a:t>
            </a:r>
            <a:r>
              <a:rPr lang="en-US" sz="2000" dirty="0"/>
              <a:t>, M. Hebert, Activity forecasting, in: Proceedings of the 	12th European Conference on Computer Vision -Volume Part IV, ECCV'12, Springer-Verlag, 	Berlin, Heidelberg, 2012, pp. 201.</a:t>
            </a:r>
          </a:p>
          <a:p>
            <a:pPr marL="0" indent="0">
              <a:spcBef>
                <a:spcPts val="0"/>
              </a:spcBef>
              <a:buNone/>
            </a:pPr>
            <a:r>
              <a:rPr lang="en-US" sz="2000" dirty="0"/>
              <a:t>[30] J. Choi, K.-E. Kim, Nonparametric </a:t>
            </a:r>
            <a:r>
              <a:rPr lang="en-US" sz="2000" dirty="0" err="1"/>
              <a:t>bayesian</a:t>
            </a:r>
            <a:r>
              <a:rPr lang="en-US" sz="2000" dirty="0"/>
              <a:t> inverse reinforcement learning for multiple reward 	functions, in: Proceedings of the 25th International Conference on Neural Information 	Processing Systems, NIPS'12, Curran Associates Inc., USA, 2012, pp. 305</a:t>
            </a:r>
          </a:p>
          <a:p>
            <a:pPr marL="0" indent="0">
              <a:spcBef>
                <a:spcPts val="0"/>
              </a:spcBef>
              <a:buNone/>
            </a:pPr>
            <a:r>
              <a:rPr lang="en-US" sz="2000" dirty="0"/>
              <a:t>[31] K. </a:t>
            </a:r>
            <a:r>
              <a:rPr lang="en-US" sz="2000" dirty="0" err="1"/>
              <a:t>Bogert</a:t>
            </a:r>
            <a:r>
              <a:rPr lang="en-US" sz="2000" dirty="0"/>
              <a:t>, P. Doshi, Toward estimating others' transition models under occlusion for multi-robot 	</a:t>
            </a:r>
            <a:r>
              <a:rPr lang="en-US" sz="2000" dirty="0" err="1"/>
              <a:t>irl</a:t>
            </a:r>
            <a:r>
              <a:rPr lang="en-US" sz="2000" dirty="0"/>
              <a:t>, in: Proceedings of the 24th International Conference on Artificial Intelligence, IJCAI'15</a:t>
            </a:r>
          </a:p>
          <a:p>
            <a:pPr marL="0" indent="0">
              <a:spcBef>
                <a:spcPts val="0"/>
              </a:spcBef>
              <a:buNone/>
            </a:pPr>
            <a:endParaRPr lang="en-US" sz="2000" dirty="0"/>
          </a:p>
          <a:p>
            <a:pPr marL="0" indent="0">
              <a:spcBef>
                <a:spcPts val="0"/>
              </a:spcBef>
              <a:buNone/>
            </a:pPr>
            <a:endParaRPr lang="en-US" sz="2000" dirty="0"/>
          </a:p>
        </p:txBody>
      </p:sp>
    </p:spTree>
    <p:extLst>
      <p:ext uri="{BB962C8B-B14F-4D97-AF65-F5344CB8AC3E}">
        <p14:creationId xmlns:p14="http://schemas.microsoft.com/office/powerpoint/2010/main" val="4214743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dirty="0">
                <a:solidFill>
                  <a:schemeClr val="bg1"/>
                </a:solidFill>
              </a:rPr>
              <a:t>Bibliography</a:t>
            </a:r>
          </a:p>
        </p:txBody>
      </p:sp>
      <p:sp>
        <p:nvSpPr>
          <p:cNvPr id="5" name="Content Placeholder 4">
            <a:extLst>
              <a:ext uri="{FF2B5EF4-FFF2-40B4-BE49-F238E27FC236}">
                <a16:creationId xmlns:a16="http://schemas.microsoft.com/office/drawing/2014/main" id="{162748F4-EC34-45F9-9D7E-9B8CF87A822B}"/>
              </a:ext>
            </a:extLst>
          </p:cNvPr>
          <p:cNvSpPr>
            <a:spLocks noGrp="1"/>
          </p:cNvSpPr>
          <p:nvPr>
            <p:ph idx="1"/>
          </p:nvPr>
        </p:nvSpPr>
        <p:spPr>
          <a:xfrm>
            <a:off x="838200" y="1825625"/>
            <a:ext cx="10515600" cy="4667250"/>
          </a:xfrm>
        </p:spPr>
        <p:txBody>
          <a:bodyPr>
            <a:normAutofit/>
          </a:bodyPr>
          <a:lstStyle/>
          <a:p>
            <a:pPr marL="0" indent="0">
              <a:spcBef>
                <a:spcPts val="0"/>
              </a:spcBef>
              <a:buNone/>
            </a:pPr>
            <a:r>
              <a:rPr lang="en-US" sz="2000" dirty="0"/>
              <a:t>[32] N. Ratliff, D. Bradley, J. A. </a:t>
            </a:r>
            <a:r>
              <a:rPr lang="en-US" sz="2000" dirty="0" err="1"/>
              <a:t>Bagnell</a:t>
            </a:r>
            <a:r>
              <a:rPr lang="en-US" sz="2000" dirty="0"/>
              <a:t>, J. </a:t>
            </a:r>
            <a:r>
              <a:rPr lang="en-US" sz="2000" dirty="0" err="1"/>
              <a:t>Chestnutt</a:t>
            </a:r>
            <a:r>
              <a:rPr lang="en-US" sz="2000" dirty="0"/>
              <a:t>, Boosting structured prediction for imitation 	learning, in: Proceedings of the 19th International Conference on Neural Information 	Processing Systems, NIPS'06, MIT Press, Cambridge, MA, USA, 2006, pp. 1153.</a:t>
            </a:r>
          </a:p>
          <a:p>
            <a:pPr marL="0" indent="0">
              <a:spcBef>
                <a:spcPts val="0"/>
              </a:spcBef>
              <a:buNone/>
            </a:pPr>
            <a:r>
              <a:rPr lang="en-US" sz="2000" dirty="0"/>
              <a:t>[33] M. </a:t>
            </a:r>
            <a:r>
              <a:rPr lang="en-US" sz="2000" dirty="0" err="1"/>
              <a:t>Kalakrishnan</a:t>
            </a:r>
            <a:r>
              <a:rPr lang="en-US" sz="2000" dirty="0"/>
              <a:t>, P. Pastor, L. Righetti, S. </a:t>
            </a:r>
            <a:r>
              <a:rPr lang="en-US" sz="2000" dirty="0" err="1"/>
              <a:t>Schaal</a:t>
            </a:r>
            <a:r>
              <a:rPr lang="en-US" sz="2000" dirty="0"/>
              <a:t>, Learning objective functions for manipulation, 	in: IEEE International Conference on Robotics and Automation (ICRA), 2013, pp. 1331</a:t>
            </a:r>
          </a:p>
          <a:p>
            <a:pPr marL="0" indent="0">
              <a:spcBef>
                <a:spcPts val="0"/>
              </a:spcBef>
              <a:buNone/>
            </a:pPr>
            <a:r>
              <a:rPr lang="en-US" sz="2000" dirty="0"/>
              <a:t>[34] J. Choi, K.-E. Kim, Inverse reinforcement learning in partially observable environments, J. Mach. 	Learn. Res. 12 (2011) 691.</a:t>
            </a:r>
          </a:p>
          <a:p>
            <a:pPr marL="0" indent="0">
              <a:spcBef>
                <a:spcPts val="0"/>
              </a:spcBef>
              <a:buNone/>
            </a:pPr>
            <a:r>
              <a:rPr lang="en-US" sz="2000" dirty="0"/>
              <a:t>[35] T. S. Reddy, V. </a:t>
            </a:r>
            <a:r>
              <a:rPr lang="en-US" sz="2000" dirty="0" err="1"/>
              <a:t>Gopikrishna</a:t>
            </a:r>
            <a:r>
              <a:rPr lang="en-US" sz="2000" dirty="0"/>
              <a:t>, G. </a:t>
            </a:r>
            <a:r>
              <a:rPr lang="en-US" sz="2000" dirty="0" err="1"/>
              <a:t>Zaruba</a:t>
            </a:r>
            <a:r>
              <a:rPr lang="en-US" sz="2000" dirty="0"/>
              <a:t>, M. Huber, Inverse reinforcement learning for </a:t>
            </a:r>
          </a:p>
          <a:p>
            <a:pPr marL="0" indent="0">
              <a:spcBef>
                <a:spcPts val="0"/>
              </a:spcBef>
              <a:buNone/>
            </a:pPr>
            <a:r>
              <a:rPr lang="en-US" sz="2000" dirty="0"/>
              <a:t>	decentralized non-cooperative multiagent systems, in: 2012 IEEE International Conference </a:t>
            </a:r>
          </a:p>
          <a:p>
            <a:pPr marL="0" indent="0">
              <a:spcBef>
                <a:spcPts val="0"/>
              </a:spcBef>
              <a:buNone/>
            </a:pPr>
            <a:r>
              <a:rPr lang="en-US" sz="2000" dirty="0"/>
              <a:t>	on Systems, Man, and Cybernetics (SMC), 2012, pp. 1930</a:t>
            </a:r>
          </a:p>
          <a:p>
            <a:pPr marL="0" indent="0">
              <a:spcBef>
                <a:spcPts val="0"/>
              </a:spcBef>
              <a:buNone/>
            </a:pPr>
            <a:r>
              <a:rPr lang="en-US" sz="2000" dirty="0"/>
              <a:t>[36] X. Lin, P. A. </a:t>
            </a:r>
            <a:r>
              <a:rPr lang="en-US" sz="2000" dirty="0" err="1"/>
              <a:t>Beling</a:t>
            </a:r>
            <a:r>
              <a:rPr lang="en-US" sz="2000" dirty="0"/>
              <a:t>, R. </a:t>
            </a:r>
            <a:r>
              <a:rPr lang="en-US" sz="2000" dirty="0" err="1"/>
              <a:t>Cogill</a:t>
            </a:r>
            <a:r>
              <a:rPr lang="en-US" sz="2000" dirty="0"/>
              <a:t>, Multi-agent inverse reinforcement learning for zero-sum games, </a:t>
            </a:r>
          </a:p>
          <a:p>
            <a:pPr marL="0" indent="0">
              <a:spcBef>
                <a:spcPts val="0"/>
              </a:spcBef>
              <a:buNone/>
            </a:pPr>
            <a:r>
              <a:rPr lang="en-US" sz="2000" dirty="0"/>
              <a:t>	</a:t>
            </a:r>
            <a:r>
              <a:rPr lang="en-US" sz="2000" dirty="0" err="1"/>
              <a:t>CoRR</a:t>
            </a:r>
            <a:r>
              <a:rPr lang="en-US" sz="2000" dirty="0"/>
              <a:t> abs/1403.6508.</a:t>
            </a:r>
          </a:p>
          <a:p>
            <a:pPr marL="0" indent="0">
              <a:spcBef>
                <a:spcPts val="0"/>
              </a:spcBef>
              <a:buNone/>
            </a:pPr>
            <a:endParaRPr lang="en-US" sz="2000" dirty="0"/>
          </a:p>
        </p:txBody>
      </p:sp>
    </p:spTree>
    <p:extLst>
      <p:ext uri="{BB962C8B-B14F-4D97-AF65-F5344CB8AC3E}">
        <p14:creationId xmlns:p14="http://schemas.microsoft.com/office/powerpoint/2010/main" val="300216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35A-AA95-4CCC-8ED5-81E324634D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821A9-67CA-4296-A1FF-B6635C2E19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494751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33.071"/>
  <p:tag name="ORIGINALWIDTH" val="2933.633"/>
  <p:tag name="LATEXADDIN" val="\documentclass{article}&#10;\usepackage{amsmath}&#10;&#10;\newcommand{\rl}{\textsc{RL}}&#10;\newcommand{\irl}{\textsc{IRL}}&#10;\newcommand{\mdp}{\textsc{MDP}}&#10;\newcommand{\pomdp}{\textsc{POMDP}}&#10;\newcommand{\M}{\mathcal{M}}&#10;&#10;\pagestyle{empty}&#10;\begin{document}&#10;&#10; \begin{small}&#10; \begin{itemize}&#10;  \vspace{-3pt}&#10;  \item Introduction:&#10;  \vspace{-3pt}&#10;  \begin{enumerate}&#10;  \vspace{-3pt}&#10;   \item What is \irl{}?&#10;  \vspace{-3pt}&#10;   \item Significance of \irl{}&#10;  \vspace{-3pt}&#10;   \item Formal Definition of \irl{}&#10;  \vspace{-3pt}&#10;  \end{enumerate}&#10;  \vspace{-3pt}&#10;  \item Part 1 -- Primary Challenges in \irl{}:&#10;  \vspace{-3pt}&#10;  \begin{enumerate}&#10;  \vspace{-3pt}&#10;   \item Accurate Inference&#10;  \vspace{-3pt}&#10;   \item Generalizability&#10;  \vspace{-3pt}&#10;   \item Correctness of Prior Knowledge&#10;  \vspace{-3pt}&#10;   \item Growth in Solution Complexity with Problem Size&#10;  \vspace{-3pt}&#10;   \item Direct Learning of Reward or Policy Matching&#10;  \end{enumerate}&#10; \end{itemize}&#10; \end{small}&#10;&#10;\end{document}"/>
  <p:tag name="IGUANATEXSIZE" val="22"/>
  <p:tag name="IGUANATEXCURSOR" val="9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428.571"/>
  <p:tag name="ORIGINALWIDTH" val="4044.244"/>
  <p:tag name="LATEXADDIN" val="\documentclass{article}&#10;\usepackage{amsmath}&#10;\usepackage{amsthm}&#10;\usepackage{bm}&#10;%\usepackage{threeparttable}&#10;\usepackage{amssymb}&#10;\usepackage{mathtools}&#10;\usepackage[a4paper, total={4.5in, 12in}]{geometry}&#10;&#10;&#10;\pagestyle{empty}&#10;\newcommand{\rl}{\textsc{RL}}&#10;\newcommand{\irl}{\textsc{IRL}}&#10;\newcommand{\mdp}{\textsc{MDP}}&#10;\newcommand{\M}{\mathcal{M}}&#10;\begin{document}&#10;%\textbf{Preliminaries}&#10;&#10;\mdp{}: $\M{}:=\langle S,A,T,R,\gamma \rangle$&#10;\begin{itemize}&#10;\vspace{-4pt}\item $S$ is  a finite set  of states&#10;\vspace{-4pt}\item $A$   is  a   set  of  actions&#10;\vspace{-4pt}\item Mapping  $T:S\times   A  \to  \textsf{Prob}(S)$ defines a probability distribution over the set of  next states  conditioned on  agent taking action  $a$ at  state $s$. $\textsf{Prob}(S)$   here  denotes  the   set  of   all  probability distributions over $S$.&#10;\vspace{-4pt}\item $T_{sa}(s'|s,a)\in[0,1]$ is the probability&#10;  that the system transitions to  state $s'$.&#10;\vspace{-4pt}\item Reward function $R:S \to&#10;  \mathbb{R}$ specifies the scalar reinforcement incurred for reaching&#10;  state $s$.&#10;\vspace{-4pt}\item a path or a trajectory is depicted as  $\tau=\langle       (s_{0},a_{0}),(s_{1},a_{1}),\ldots$&#10;  $(s_{j},a_{j})    \rangle$,   where    $s_{j}\in    S,a_{j}\in   A,j&#10;  \in\mathbb{N}$&#10;\vspace{-4pt}\item Discount&#10;  factor  $\gamma$ is  the weight  for past  rewards accumulated  in a&#10;  trajectory.&#10;\vspace{-3pt}\end{itemize}&#10;A \emph{policy}  is a  function mapping current  state to  next action&#10;choice(s).  It  can  be  deterministic,  $\pi:S\to  A$  or  stochastic&#10;$\pi:S\to  \textsf{Prob}(A)$.$\\$&#10;The value of a policy $\pi$ is,&#10;\begin{equation*}&#10;  V^{\pi}(s_0)=E\left[ \sum_{t=0}^\infty \gamma^t&#10;    R(s_t)|\pi \right]&#10;\label{eq:state_value}&#10;\end{equation*} &#10;\end{document}"/>
  <p:tag name="IGUANATEXSIZE" val="20"/>
  <p:tag name="IGUANATEXCURSOR" val="1655"/>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495.688"/>
  <p:tag name="ORIGINALWIDTH" val="4044.994"/>
  <p:tag name="LATEXADDIN" val="\documentclass{article}&#10;\usepackage{amsmath}&#10;\usepackage[a4paper, total={4.5in, 12in}]{geometry}&#10;&#10;\newcommand{\M}{\mathcal{M}}&#10;\newcommand{\mdp}{\textsc{MDP}}&#10;\pagestyle{empty}&#10;\begin{document}&#10;&#10;&#10;The goal  of solving \mdp{} $\M{}$  is an optimal  policy $\pi^*$ such&#10;that  $V^{\pi^*}(s)=V^*(s)=\underset{\pi}{\sup}~ V^{\pi}(s)$,  for all&#10;$s\in S$. Therefore, RL learner aim for inferring the optimal action for each state. &#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9.8924"/>
  <p:tag name="ORIGINALWIDTH" val="960.882"/>
  <p:tag name="LATEXADDIN" val="\documentclass{article}&#10;\usepackage{amsmath}&#10;\usepackage{amsthm}&#10;\usepackage{amssymb}&#10;\usepackage{mathtools}&#10;\usepackage{setspace}&#10;\usepackage{enumitem}&#10;\usepackage{pstricks}&#10;%\usepackage{algpseudocode}&#10;\usepackage{microtype}&#10;\usepackage[a4paper, total={5.1in, 10in}]{geometry}&#10;&#10;&#10;\theoremstyle{plain}            &#10;\newtheorem{thm}{\protect\theoremname}&#10;\theoremstyle{definition}   &#10;\newtheorem{defn}{\protect\definitionname}&#10;\theoremstyle{definition}&#10;&#10;\providecommand{\definitionname}{Definition} &#10;\providecommand{\problemname}{Problem Definition} &#10;\providecommand{\extensionname}{Extended Problem Definition} &#10;&#10;\newcommand{\rl}{\textsc{RL}}&#10;\newcommand{\irl}{\textsc{IRL}}&#10;\newcommand{\mdp}{\textsc{MDP}}&#10;\newcommand{\pomdp}{\textsc{POMDP}}&#10;\newcommand{\M}{\mathcal{M}}&#10;&#10;\pagestyle{empty}&#10;&#10;\begin{document}&#10;&#10; %\begin{defn}[\irl{}]     &#10;&#10;Let     an     \mdp{}    without     reward,&#10;   $\M\backslash_{R_E}=&lt; S,A,T,\gamma &gt;$,  represent the  dynamics of  the  expert $E$.&#10;   % Let  state space  $S$  be completely  perceivable  by the  learner.&#10;   Let                                           $\mathcal{D}=\{\langle&#10;   (s_{0}^{i},a_{0}^{i}),(s_{1}^{i},a_{1}^{i}),\ldots&#10;   (s_{j}^{i},a_{j}^{i})   \rangle_{i=1}^{N}   \},s_{j}\in  S,a_{j}\in&#10;   A,i,j,N \in\mathbb{N}$ % where $N$ is the number  of trajectories of&#10;   %the expert, &#10;   be the set of demonstrated trajectory.  A trajectory in&#10;   $\mathcal{D}$ is denoted  as $\tau$.  We assume that  all $\tau \in&#10;   \mathcal{D}$  are perfectly  observed. Then,  determine $\hat{R}_E$&#10;   that best  explains either policy  $\pi_E$ or observed  behavior in&#10;   the form of the demonstrated trajectories.&#10; % \label{def:irl}&#10;%\end{defn}&#10;\end{document}"/>
  <p:tag name="IGUANATEXSIZE" val="20"/>
  <p:tag name="IGUANATEXCURSOR" val="16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418.4477"/>
  <p:tag name="ORIGINALWIDTH" val="974.8781"/>
  <p:tag name="LATEXADDIN" val="\documentclass{article}&#10;\usepackage{amssymb}&#10;&#10;\usepackage{amsmath}&#10;\pagestyle{empty}&#10;&#10;\begin{document}&#10;$\\$&#10;value  %for state $s_0 \\$ estimated &#10;for &#10;$\\$&#10;observed behavior&#10;$\\$&#10;$ E_{s_0}\left[V^{\pi}&#10;(s_0)\right] \subset \mathbb{R}$ &#10;&#10;&#10;\end{document}"/>
  <p:tag name="IGUANATEXSIZE" val="18"/>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09.4863"/>
  <p:tag name="LATEXADDIN" val="\documentclass{article}&#10;\usepackage{amsmath}&#10;\pagestyle{empty}&#10;\begin{document}&#10;&#10;&#10;$\\ \pi_1$&#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12.4859"/>
  <p:tag name="LATEXADDIN" val="\documentclass{article}&#10;\usepackage{amsmath}&#10;\pagestyle{empty}&#10;\begin{document}&#10;&#10;&#10;$\\ \pi_2$&#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31.2336"/>
  <p:tag name="LATEXADDIN" val="\documentclass{article}&#10;\usepackage{amsmath}&#10;\pagestyle{empty}&#10;\begin{document}&#10;&#10;&#10;$R_1$&#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34.2332"/>
  <p:tag name="LATEXADDIN" val="\documentclass{article}&#10;\usepackage{amsmath}&#10;\pagestyle{empty}&#10;\begin{document}&#10;&#10;&#10;$R_2$&#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8.868"/>
  <p:tag name="ORIGINALWIDTH" val="3862.017"/>
  <p:tag name="LATEXADDIN" val="\documentclass{article}&#10;\usepackage{amsmath}&#10;\usepackage{amssymb}&#10;\usepackage{mathtools}&#10;\usepackage[a4paper, total={4.5in, 12in}]{geometry}&#10;&#10;\newcommand{\irl}{\textsc{IRL}}&#10;\newcommand{\mdp}{\textsc{MDP}}&#10;&#10;\pagestyle{empty}&#10;&#10;\begin{document}&#10;\begin{itemize}&#10;\item Many \irl{} methods represent  the reward function,  $R_E$, in terms of features $\phi \in&#10;\mathbb{R}$. &#10;\item Reward features and \mdp{} transition function  ascribed to the expert relies heavily on the prior knowledge of application domain. &#10;\item Either make prior knowledge accurate or make solution algorithm less sensitive to error in prior knowledge&#10;\end{itemize}&#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987.252"/>
  <p:tag name="ORIGINALWIDTH" val="4048.744"/>
  <p:tag name="LATEXADDIN" val="\documentclass{article}&#10;\usepackage{amsmath}&#10;\usepackage{amssymb}&#10;\usepackage[a4paper, total={4.5in, 12in}]{geometry}&#10;\usepackage[linesnumbered,ruled,vlined]{algorithm2e}&#10;&#10;\newcommand{\rl}{\textsc{RL}}&#10;\newcommand{\irl}{\textsc{IRL}}&#10;\newcommand{\mdp}{\textsc{MDP}}&#10;\newcommand{\pomdp}{\textsc{POMDP}}&#10;\newcommand{\M}{\mathcal{M}}&#10;&#10;\pagestyle{empty}&#10;\begin{document}&#10;&#10;\begin{algorithm}[!ht]&#10; \caption{Template for \irl{}} &#10; \label{alg:IRL_template}&#10; %\SetAlgoLined&#10; \KwIn{Trajectory   demonstrating    desired   behavior   i.e.,&#10;          $\mathcal{D}=\{\langle   (s_0,a_0),(s_1,a_1),\ldots,(s_n,a_n)&#10;          \rangle \}, s_j\in S, a_j\in  A,j, n \in \mathbb{N}$}&#10;            \KwOut{ $\hat{R}_E$} &#10;          Model the dynamic expert's&#10;        observed  behavior  as  an  \mdp{} without  reward  function\;&#10;        Initialize   a  parameterized   form   (linear  approximation,&#10;        distribution  over  rewards, or  others)  of solution\;  Solve&#10;        \mdp{}  with current solution  to generate  learned behavior\;&#10;        Update the  parameters to minimize the  divergence between the&#10;        observed  behavior  and  the  learned  behavior\;  Repeat  the&#10;        previous two steps till the divergence is reduced to desired level.&#10;\end{algorithm}&#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82.04"/>
  <p:tag name="ORIGINALWIDTH" val="2786.652"/>
  <p:tag name="LATEXADDIN" val="\documentclass{article}&#10;\usepackage{amsmath}&#10;&#10;\newcommand{\rl}{\textsc{RL}}&#10;\newcommand{\irl}{\textsc{IRL}}&#10;\newcommand{\mdp}{\textsc{MDP}}&#10;\newcommand{\pomdp}{\textsc{POMDP}}&#10;\newcommand{\M}{\mathcal{M}}&#10;&#10;\pagestyle{empty}&#10;\begin{document}&#10;&#10; \begin{small}&#10; \begin{itemize}&#10;  \vspace{-3pt}&#10;  \item Part 2 -- Foundational Methods:&#10;  \vspace{-3pt}&#10;  \begin{enumerate}&#10;  \vspace{-3pt}&#10;   \item Maximum Margin Optimization&#10;  \vspace{-3pt}&#10;   \item Entropy Optimization&#10;  \vspace{-3pt}&#10;   \item Bayesian Update&#10;  \vspace{-3pt}&#10;   \item Regression and Classification&#10;  \end{enumerate}&#10;  \vspace{-10pt}&#10;  \item Break (30 min)&#10;  \vspace{-3pt}&#10;  \item Part 3 -- Mitigating Challenges:&#10;  \vspace{-3pt}&#10;  \begin{enumerate}&#10;  \vspace{-3pt}&#10;   \item Improvement in Accuracy of \irl{}&#10;  \vspace{-3pt}&#10;   \item Analysis and Improvement of Complexity&#10;  \vspace{-3pt}&#10;   \item Continuous and High-Dimensional State Spaces&#10;  \vspace{-3pt}&#10;   \item High Dimensionality&#10;  \vspace{-3pt}&#10;   \item Generalizability&#10;  \end{enumerate}&#10; \end{itemize}&#10; \end{small}&#10;&#10;\end{document}"/>
  <p:tag name="IGUANATEXSIZE" val="22"/>
  <p:tag name="IGUANATEXCURSOR" val="10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655.793"/>
  <p:tag name="ORIGINALWIDTH" val="3853.018"/>
  <p:tag name="LATEXADDIN" val="\documentclass{article}&#10;\usepackage{amsmath}&#10;\usepackage{amssymb}&#10;\usepackage[a4paper, total={4.5in, 12in}]{geometry}&#10;\newcommand{\rl}{\textsc{RL}}&#10;\newcommand{\irl}{\textsc{IRL}}&#10;\newcommand{\mdp}{\textsc{MDP}}&#10;\newcommand{\pomdp}{\textsc{POMDP}}&#10;\newcommand{\M}{\mathcal{M}}&#10;&#10;\pagestyle{empty}&#10;\begin{document}&#10;\begin{itemize}&#10; \item Method exploits the fact that demonstrated policy must be better than alternative policies by a margin&#10; \item Linear Programming IRL: maximize the  sum of  differences between  the value of  the optimal  action and  that of  the next-best action for  every state&#10;$\\$ &#10;Linear approximation of reward function, \\ $\hat{R}_E(s)=w_1 \phi_1(s) +  w_2 \phi_2(s) + \ldots + w_k&#10;\phi_k(s)$\\$ = w^T\phi$,  where $\phi_i:S\to  \mathbb{R}$\\&#10;  \item Target of \irl{}: weights vector $w$&#10;\end{itemize}&#10;&#10;&#10;&#10;&#10;&#10;&#10;&#10;&#10;&#10;\end{document}"/>
  <p:tag name="IGUANATEXSIZE" val="20"/>
  <p:tag name="IGUANATEXCURSOR" val="81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34.121"/>
  <p:tag name="ORIGINALWIDTH" val="4053.243"/>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 For a linear reward function, &#10;{\em Feature expectations} is a representation &#10;of the value of policy,&#10;\vspace{-10pt}&#10;\begin{equation}\label{eqn:feature-expectation}&#10;  \mu^{\phi}(\pi)=E\left[ \sum_{t=0}^\infty \gamma^t&#10;    \phi(s_t,a_t)|s \in S, a \in A, \pi, \phi \in \mathbb{R}^k \right] &#10; %  \approx E_\pi \left[\phi\right] \in \mathbb{R}^k&#10;\end{equation}&#10;&#10;$$ E_{s_0}\left[V^{\pi}&#10;(s_0)\right]=\sum\nolimits_{i=1}^k  w_i \cdot\mu^{\phi_i}_\pi(s) $$&#10;&#10;\end{document}"/>
  <p:tag name="IGUANATEXSIZE" val="20"/>
  <p:tag name="IGUANATEXCURSOR" val="35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56.055"/>
  <p:tag name="LATEXADDIN" val="\documentclass{article}&#10;\usepackage{amssymb}&#10;&#10;\usepackage{amsmath}&#10;\pagestyle{empty}&#10;&#10;\begin{document}&#10;$\\$&#10;State value $ E_{s_0}\left[V^{\pi}&#10;(s_0)\right] \subset \mathbb{R}$ &#10;&#10;&#10;\end{document}"/>
  <p:tag name="IGUANATEXSIZE" val="20"/>
  <p:tag name="IGUANATEXCURSOR" val="4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4.74315"/>
  <p:tag name="ORIGINALWIDTH" val="68.24149"/>
  <p:tag name="LATEXADDIN" val="\documentclass{article}&#10;\usepackage{amsmath}&#10;\pagestyle{empty}&#10;\begin{document}&#10;&#10;&#10;$\\ \pi$&#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pagestyle{empty}&#10;\begin{document}&#10;&#10;&#10;$w$&#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8.24149"/>
  <p:tag name="LATEXADDIN" val="\documentclass{article}&#10;\usepackage{amsmath}&#10;\pagestyle{empty}&#10;\begin{document}&#10;&#10;$\mu$&#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38.545"/>
  <p:tag name="ORIGINALWIDTH" val="3853.018"/>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10;&#10;\begin{itemize}&#10; \item Apprenticeship learning [17]: The methods seeks a reward function that&#10;minimizes  the  margin  between  the feature expectations of policy computed &#10;by learner and  the empirically computed  feature expectations of expert. complexity  depends on  the number of  features rather than states.&#10; \item \textsc{hybrid}-\irl{} [19]: matching Boltzmann policy actions by minimizing deviations in probabilities assigned to actions $\hat{\pi}_E (a|s)$ - $\pi_E(a|s)$&#10; \item  Multiplicative  Weights  for  Apprenticeship&#10;Learning (\textsc{mwal}) [21]: Apprentice learning as a {\em minimax} zero-sum game between  the learner  and its  environment&#10;\end{itemize}&#10;&#10;\end{document}"/>
  <p:tag name="IGUANATEXSIZE" val="20"/>
  <p:tag name="IGUANATEXCURSOR" val="90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2249.719"/>
  <p:tag name="LATEXADDIN" val="\documentclass{article}&#10;\usepackage{amsmath}&#10;\usepackage{amssymb}&#10;\usepackage[a4paper, total={2.5in, 12in}]{geometry}&#10;\usepackage[linesnumbered,ruled,vlined]{algorithm2e}&#10;&#10;\newcommand{\rl}{\textsc{RL}}&#10;\newcommand{\irl}{\textsc{IRL}}&#10;\newcommand{\mdp}{\textsc{MDP}}&#10;\newcommand{\pomdp}{\textsc{POMDP}}&#10;\newcommand{\M}{\mathcal{M}}&#10;&#10;\pagestyle{empty}&#10;\begin{document}&#10;&#10;\begin{algorithm}[!ht]&#10; \caption{max-margin methods} &#10; &#10;        Initialize   a  parameterized   form   (linear  approximation)  of solution\;  Solve&#10;        \mdp{}  with current solution  to generate  learned behavior\;&#10;        compute the weights that maximizes the margin bewteen learned behavior and every behavior other than demonstrated one (minimizing the divergence  between observed  behavior  and  that of learned  behavior)\;  Repeat  the&#10;        previous two steps till the divergence is reduced to desired level.&#10;\end{algorithm}&#10;&#10;\end{document}"/>
  <p:tag name="IGUANATEXSIZE" val="20"/>
  <p:tag name="IGUANATEXCURSOR" val="75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63.292"/>
  <p:tag name="ORIGINALWIDTH" val="4052.493"/>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10;{\em State-visitation frequency} &#10;$ \psi^{\pi}(s) $, is the number of times the state s is visited on using  policy, and loss function $\mathcal{L}$ calculates the closeness of two such frequencies.&#10;&#10;\begin{itemize}&#10; \item Maximum  margin  planning (MMP, [18]): a positive  margin between the expected  value of the  observed policy  and the  expected values  of all  other policies combined with loss between state visitations of learner and expert&#10;      \item \textsc{learch} [6]: improve   on   the   previous maximum-margin prediction using  quadratic programming and exponentiated  functional gradient descent.&#10;\end{itemize}&#10;&#10;\end{document}"/>
  <p:tag name="IGUANATEXSIZE" val="20"/>
  <p:tag name="IGUANATEXCURSOR" val="8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79.902"/>
  <p:tag name="ORIGINALWIDTH" val="4046.494"/>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equation}&#10;\begin{array}{l}&#10;  \max \limits_{\Delta} \left( -\sum\limits_{\pi \in \Pi} Pr(\pi)~ log~ Pr(\pi) \right )\\\\&#10;  \mbox{\bf subject to} ~~~~  \sum \limits_{\pi \in \Pi} Pr(\pi) = 1 \\&#10;  \sum \limits_{\pi \in \Pi} Pr(\pi) \sum\limits_{s \in S}&#10;  \psi^{\pi}(s)~\phi_k (s, \pi(s)) = \hat{\mu}^{\phi}(\pi)_{k} ~~~~~~ \forall k&#10;  \in K&#10;\label{eqn:max-ent}&#10;\end{array}&#10;\end{equation}&#10;where $\Delta$ is the  space of all possible distributions $Pr()$;&#10;and $\hat{\mu}_k$  is  the expectation  over  the  $k^{th}$ feature  &#10;from observations of  the expert.&#10;\begin{itemize}&#10; \item Degenerate reward functions can also explain the expert’s behavior and max-margin approach introduces a bias into  the learned reward  function, leading to ambiguity in solution. &#10;      \item Maximum  entropy \irl{} [20]: resolves ambiguity above by avoiding  a bias toward any hypothesis. &#10;      \item Structured Apprenticeship Learning [22]: An extension for applications which exhibit a {structure} that neighboring states prefer similar optimal actions&#10;\end{itemize}&#10;&#10;\end{document}"/>
  <p:tag name="IGUANATEXSIZE" val="20"/>
  <p:tag name="IGUANATEXCURSOR" val="126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666.6667"/>
  <p:tag name="ORIGINALWIDTH" val="3520.81"/>
  <p:tag name="LATEXADDIN" val="\documentclass{article}&#10;\usepackage{amsmath}&#10;&#10;\newcommand{\rl}{\textsc{RL}}&#10;\newcommand{\irl}{\textsc{IRL}}&#10;\newcommand{\mdp}{\textsc{MDP}}&#10;\newcommand{\pomdp}{\textsc{POMDP}}&#10;\newcommand{\M}{\mathcal{M}}&#10;&#10;\pagestyle{empty}&#10;\begin{document}&#10;&#10; \begin{small}&#10; \begin{itemize}&#10;  \item Part 4: Extensions of \irl{} Problem and Their Respective Solutions&#10;  \vspace{-3pt}&#10;  \begin{enumerate}&#10;  \vspace{-3pt}&#10;   \item Incomplete or Imperfect Observation&#10;  \vspace{-3pt}&#10;   \item Multiple Tasks &#10;%  \vspace{-3pt}&#10;%   \item Incomplete Model&#10;%  \vspace{-3pt}&#10;%   \item Non-linear Reward Function&#10;  \vspace{-3pt}&#10;   \item Active \irl{} &#10;  \vspace{-3pt}&#10;   \item Other Extensions&#10;  \end{enumerate}&#10; \end{itemize}&#10; \end{small}&#10;&#10;\end{document}"/>
  <p:tag name="IGUANATEXSIZE" val="22"/>
  <p:tag name="IGUANATEXCURSOR" val="668"/>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391.076"/>
  <p:tag name="ORIGINALWIDTH" val="4048.744"/>
  <p:tag name="LATEXADDIN" val="\documentclass{article}&#10;\usepackage{amsmath}&#10;\usepackage{amssymb}&#10;\usepackage[a4paper, total={4.5in, 12in}]{geometry}&#10;\usepackage[linesnumbered,ruled,vlined]{algorithm2e}&#10;&#10;\newcommand{\rl}{\textsc{RL}}&#10;\newcommand{\irl}{\textsc{IRL}}&#10;\newcommand{\mdp}{\textsc{MDP}}&#10;\newcommand{\pomdp}{\textsc{POMDP}}&#10;\newcommand{\M}{\mathcal{M}}&#10;&#10;\pagestyle{empty}&#10;\begin{document}&#10;&#10;\begin{algorithm}[!ht]&#10; \caption{max-entropy methods} &#10; \label{alg:IRL_template}&#10;        Initialize   a  parameterized   form   (linear  approximation)  of solution\;  Solve&#10;        \mdp{}  with current solution  to generate  learned behavior\;&#10;        Solve for state visitation frequency\; Compute learner's FE - expert's FE (gradient)\;&#10;Update weights to minimize the  divergence between the&#10;        observed  behavior  and  the  learned  behavior\;  Repeat  the&#10;        previous two steps till the divergence is reduced to desired level.&#10;\end{algorithm}&#10;&#10;\end{document}"/>
  <p:tag name="IGUANATEXSIZE" val="20"/>
  <p:tag name="IGUANATEXCURSOR" val="51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80.3899"/>
  <p:tag name="ORIGINALWIDTH" val="4275.965"/>
  <p:tag name="LATEXADDIN" val="\documentclass{article}&#10;\usepackage{amssymb}&#10;&#10;\usepackage{amsmath}&#10;\pagestyle{empty}&#10;\begin{document}&#10;&#10;$\\$ Gradient of likelihood of demonstration&#10;\begin{align}&#10;\mathcal{L}^{\text{dual}}  (w)  = log  ~\Xi(w)  -&#10;\sum\limits_k  w_k  \hat{\mu}_k \\&#10;\nabla \mathcal{L}^{\text{dual}}(w) ~=~ \sum \limits_{\pi \in \mathbb{\pi}} Pr(\pi) \sum\limits_{\langle  s,  a  \rangle}  \psi(s,  a) \phi_k(s,  a)  - \hat{\mu}_k&#10;\end{align}&#10;&#10;&#10;\end{document}"/>
  <p:tag name="IGUANATEXSIZE" val="18"/>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512.561"/>
  <p:tag name="ORIGINALWIDTH" val="3853.018"/>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itemize}&#10; \item Relative  entropy  \irl{} (REIRL, [7]): Model free importance sampling, in which Kullbach-Leibler  divergence  between  learned &#10;distribution and baseline distribution on  trajectories  is  minimized &#10;     \item Maximum entropy deep \irl{} (MaxEntIRL, [23]): extension of Maximum entropy \irl{} allowing  &#10;a  neural network based rich representation of reward function&#10;      \item Guided cost  learning (GCL, [8]): model-free sampling based maximum entropy deep \irl{} in which \rl{} guides \irl{} and hypothesis reward,  in turn, updates input baseline policy for sampling in \rl{}. &#10;\end{itemize}&#10;\end{document}"/>
  <p:tag name="IGUANATEXSIZE" val="20"/>
  <p:tag name="IGUANATEXCURSOR" val="95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53.356"/>
  <p:tag name="ORIGINALWIDTH" val="4044.994"/>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 &#10;Incorporating prior knowledge you have: $\\$ &#10;A posterior distribution  over candidate&#10;reward functions is obtained using the following Bayesian update:&#10;\begin{equation}\label{eq:bayes_update}&#10;         P(\hat{R}_E|\tau) \propto P(\tau|\hat{R}_E)~P(\hat{R}_E) ,~~\forall \tau&#10;\end{equation}&#10;where  $\tau$  is  a   demonstrated trajectory, and&#10;$P(\tau|\hat{R}_E) =$  $\prod\nolimits_{\langle s,a \rangle  \in \tau}&#10;Pr(\langle s,a  \rangle$ $|\hat{R}_E)$.&#10;&#10;\end{document}"/>
  <p:tag name="IGUANATEXSIZE" val="20"/>
  <p:tag name="IGUANATEXCURSOR" val="342"/>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553.806"/>
  <p:tag name="ORIGINALWIDTH" val="4048.744"/>
  <p:tag name="LATEXADDIN" val="\documentclass{article}&#10;\usepackage{amsmath}&#10;\usepackage{amssymb}&#10;\usepackage[a4paper, total={4.5in, 12in}]{geometry}&#10;\usepackage[linesnumbered,ruled,vlined]{algorithm2e}&#10;&#10;\newcommand{\rl}{\textsc{RL}}&#10;\newcommand{\irl}{\textsc{IRL}}&#10;\newcommand{\mdp}{\textsc{MDP}}&#10;\newcommand{\pomdp}{\textsc{POMDP}}&#10;\newcommand{\M}{\mathcal{M}}&#10;&#10;\pagestyle{empty}&#10;\begin{document}&#10;&#10;\begin{algorithm}[!ht]&#10; \caption{Bayesian IRL (BIRL, [24])} &#10; \label{alg:IRL_template}&#10;        Initialize   a  parameterized   form   (&#10;        distribution  over  rewards)  of solution\;  Solve&#10;        \mdp{}  with current solution  to generate  learned behavior\;&#10;        Given a prior over space of rewards, compute posterior approximately by using MH sampling (minimize the  divergence between the reward distribution underlying&#10;        observed  behavior  and  that underlying the  learned  behavior)\;  Repeat  the&#10;        previous two steps till the divergence is reduced to desired level.&#10;\end{algorithm}&#10;&#10;\end{document}"/>
  <p:tag name="IGUANATEXSIZE" val="20"/>
  <p:tag name="IGUANATEXCURSOR" val="425"/>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798.275"/>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equation}\label{eq:bayes_update}&#10;         P(\hat{R}_E|\tau) \propto P(\tau|\hat{R}_E)~P(\hat{R}_E) ,~~\forall \tau\nonumber&#10;\end{equation}&#10;&#10;\end{document}"/>
  <p:tag name="IGUANATEXSIZE" val="20"/>
  <p:tag name="IGUANATEXCURSOR" val="46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960.6299"/>
  <p:tag name="ORIGINALWIDTH" val="3880.015"/>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itemize}&#10; \item Active Bayesian \irl{}: An   extension  of   Bayesian  \irl{}measures  the&#10;state-based entropy of the posterior over the reward&#10;functions. Learner  can query the  expert for&#10;sample demonstrations in states  exhibiting high entropy.&#10;     \item \textsc{birl} via Bisimulation [25]: Method divides states based  on the closeness of  the output action-distributions  of  policy. &#10;\end{itemize}&#10;\end{document}"/>
  <p:tag name="IGUANATEXSIZE" val="20"/>
  <p:tag name="IGUANATEXCURSOR" val="73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721.4099"/>
  <p:tag name="ORIGINALWIDTH" val="3853.018"/>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itemize}&#10;      \item Bayesian nonparametric \irl{} [11,30]: nonparametric  clustering   by  letting   a  Dirchlet or similar process describe the desired ditribution over rewards. Example shows a bayesian update of multiple priors over space of reward-policy  combinations, creating posteriors (or clusters).&#10;\end{itemize}&#10;\end{document}"/>
  <p:tag name="IGUANATEXSIZE" val="20"/>
  <p:tag name="IGUANATEXCURSOR" val="64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637.795"/>
  <p:tag name="ORIGINALWIDTH" val="3852.268"/>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itemize}&#10; \item Feature construction using  regression (\textsc{firl}, [10] ): learns features as logical conjunctions  of primitive binary&#10;features, resulting in new  binary feature&#10;functions which make $\hat{R}_E$ consistent  with&#10;demonstrated behavior&#10;\item \textsc{birl} via Bisimulation: Method divides states based  on the closeness of  the output action-distributions  of  policy. &#10;      \item Multi-label      classification (\textsc{scirl}, [20]): demonstration is training, &#10;the state-n-action pairs are data-n-label pairs, policy is classifier and Q function is it's score. Method infers reward weights that minimizes the classification error.&#10;\end{itemize}&#10;\end{document}"/>
  <p:tag name="IGUANATEXSIZE" val="20"/>
  <p:tag name="IGUANATEXCURSOR" val="7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661.792"/>
  <p:tag name="ORIGINALWIDTH" val="3868.766"/>
  <p:tag name="LATEXADDIN" val="\documentclass{article}&#10;\usepackage{amsmath}&#10;\usepackage{amssymb}&#10;\usepackage{mathtools}&#10;\newcommand{\rl}{\textsc{RL}}&#10;\newcommand{\irl}{\textsc{IRL}}&#10;\newcommand{\mdp}{\textsc{MDP}}&#10;\newcommand{\pomdp}{\textsc{POMDP}}&#10;\newcommand{\M}{\mathcal{M}}&#10;&#10;\usepackage[a4paper, total={4.5in, 12in}]{geometry}&#10;&#10;\pagestyle{empty}&#10;\begin{document}&#10;\begin{itemize}&#10; \item \textsc{gpirl} or Gaussian Process \irl{} [3]:   Gaussian  process  approximates $R_E$ as  a&#10;function     non-linear     in     base    features     $\phi_{base}$, $R_E=f(\phi_{base})$, and method updates parameters of Gaussian by optimizing the likelihood of demosntrated actions.&#10;\item \textsc{mlirl} or Maximum Likelihood \irl{} [2]: learns reward by computing parametric Boltzmann policy for maximum     likelihood of demonstration.&#10;      \item \textsc{pi-irl} or Path integral [33]: learns a continuous-state continuous-action reward functions&#10;by  sampling   a  local   region  around  each   demonstrated  optimal&#10;trajectory.&#10;\end{itemize}&#10;\end{document}"/>
  <p:tag name="IGUANATEXSIZE" val="20"/>
  <p:tag name="IGUANATEXCURSOR" val="84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608.9238"/>
  <p:tag name="ORIGINALWIDTH" val="3350.581"/>
  <p:tag name="LATEXADDIN" val="\documentclass{article}&#10;\usepackage{amsmath}&#10;\pagestyle{empty}&#10;\newcommand{\rl}{\textsc{RL}}&#10;\newcommand{\irl}{\textsc{IRL}}&#10;&#10;\begin{document}&#10;&#10;\begin{itemize}&#10;\item Demonstration Substitutes Manual Specification&#10;  of Reward&#10;\item Improved Generalization&#10;\item Potential Applications&#10;\end{itemize}&#10;\end{document}"/>
  <p:tag name="IGUANATEXSIZE" val="20"/>
  <p:tag name="IGUANATEXCURSOR" val="298"/>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567.6791"/>
  <p:tag name="ORIGINALWIDTH" val="974.8781"/>
  <p:tag name="LATEXADDIN" val="\documentclass{article}&#10;\usepackage{amssymb}&#10;&#10;\usepackage{amsmath}&#10;\pagestyle{empty}&#10;&#10;\begin{document}&#10;$\\$&#10;value  for state $s_0 \\$ estimated for &#10;$\\$&#10;observed behavior&#10;$\\$&#10;$ E_{s_0}\left[V^{\pi}&#10;(s_0)\right] \subset \mathbb{R}$ &#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09.4863"/>
  <p:tag name="LATEXADDIN" val="\documentclass{article}&#10;\usepackage{amsmath}&#10;\pagestyle{empty}&#10;\begin{document}&#10;&#10;&#10;$\\ \pi_1$&#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71.99102"/>
  <p:tag name="ORIGINALWIDTH" val="112.4859"/>
  <p:tag name="LATEXADDIN" val="\documentclass{article}&#10;\usepackage{amsmath}&#10;\pagestyle{empty}&#10;\begin{document}&#10;&#10;&#10;$\\ \pi_2$&#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7.4841"/>
  <p:tag name="LATEXADDIN" val="\documentclass{article}&#10;\usepackage{amsmath}&#10;\pagestyle{empty}&#10;\begin{document}&#10;&#10;&#10;$w_1$&#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pagestyle{empty}&#10;\begin{document}&#10;&#10;&#10;$w_2$&#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2653.168"/>
  <p:tag name="LATEXADDIN" val="\documentclass{article}&#10;\usepackage{amsmath}&#10;\pagestyle{empty}&#10;\begin{document}&#10;&#10;for linear reward $R=w^T\phi$ and feature matching&#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8.24149"/>
  <p:tag name="LATEXADDIN" val="\documentclass{article}&#10;\usepackage{amsmath}&#10;\pagestyle{empty}&#10;\begin{document}&#10;&#10;$\mu$&#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690.6636"/>
  <p:tag name="ORIGINALWIDTH" val="4043.494"/>
  <p:tag name="LATEXADDIN" val="\documentclass{article}&#10;\usepackage{amsmath}&#10;\usepackage{amssymb}&#10;\usepackage{mathtools}&#10;\newcommand{\rl}{\textsc{RL}}&#10;\newcommand{\irl}{\textsc{IRL}}&#10;\newcommand{\mdp}{\textsc{MDP}}&#10;\newcommand{\pomdp}{\textsc{POMDP}}&#10;\newcommand{\M}{\mathcal{M}}&#10;&#10;\usepackage[a4paper, total={4.5in, 12in}]{geometry}&#10;\pagestyle{empty}&#10;\begin{document}&#10;&#10;$$  V^\pi(s) = w^T\mathbf{\mu}^{\mathbf{\phi}}_\pi(s)&#10;  = \sum_{s} \psi^{\pi}(s)~w^T \phi(s)&#10;= \sum_{s} x^\pi(s)~R(s)$$&#10;$\\$&#10;where $\mathbf{\mu}^{\mathbf{\phi}}(\pi)$ is feature expectations, &#10;$\psi^{\pi}(s)$ state visitation frequency   and $x^\pi(s)$ occupancy&#10;measure&#10;&#10;&#10;\end{document}"/>
  <p:tag name="IGUANATEXSIZE" val="20"/>
  <p:tag name="IGUANATEXCURSOR" val="45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4290.213"/>
  <p:tag name="LATEXADDIN" val="\documentclass{article}&#10;\usepackage{amsmath}&#10;\usepackage{amssymb}&#10;\usepackage{mathtools}&#10;&#10;\newcommand{\rl}{\textsc{RL}}&#10;\newcommand{\irl}{\textsc{IRL}}&#10;\newcommand{\mdp}{\textsc{MDP}}&#10;\newcommand{\pomdp}{\textsc{POMDP}}&#10;\newcommand{\M}{\mathcal{M}}&#10;&#10;&#10;\pagestyle{empty}&#10;\begin{document}&#10;The similarity in actions and transitions for&#10;  states 1 and  2 makes them equivalent.  Therefore,  the selection of&#10;  optimal actions  through expert's policy $\pi_E$ will  be similar in&#10;  both the states. Demonstration of  $c$ in one implies the optimality&#10;  of  $c$  in other.   &#10;\end{document}"/>
  <p:tag name="IGUANATEXSIZE" val="20"/>
  <p:tag name="IGUANATEXCURSOR" val="56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17.6978"/>
  <p:tag name="ORIGINALWIDTH" val="4284.214"/>
  <p:tag name="LATEXADDIN" val="\documentclass{article}&#10;\usepackage{amsmath}&#10;\usepackage{amssymb}&#10;\usepackage{mathtools}&#10;&#10;\newcommand{\rl}{\textsc{RL}}&#10;\newcommand{\irl}{\textsc{IRL}}&#10;\newcommand{\mdp}{\textsc{MDP}}&#10;\newcommand{\pomdp}{\textsc{POMDP}}&#10;\newcommand{\M}{\mathcal{M}}&#10;&#10;&#10;\pagestyle{empty}&#10;\begin{document}&#10;&#10;A hidden variable&#10;\mdp{} incorporates  the probability of learner's noisy  observation ($u$)  conditioned on  the  current&#10;state,  as an  additional  feature ($\phi_u$, measures reliability  of   the  imperfect&#10;observations)  in  the feature  vector&#10;$\phi$. &#10;%During MaxEntrIRL, ,  the  tuning  of weights  during %learning  also&#10;%adjusts   weight for $\phi_u$  to  determine   the .&#10;&#10;\end{document}"/>
  <p:tag name="IGUANATEXSIZE" val="20"/>
  <p:tag name="IGUANATEXCURSOR" val="45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0.6487"/>
  <p:tag name="ORIGINALWIDTH" val="3596.551"/>
  <p:tag name="LATEXADDIN" val="\documentclass{article}&#10;\usepackage{amsmath}&#10;\usepackage[a4paper, total={4.0in, 12in}]{geometry}&#10;&#10;&#10;\pagestyle{empty}&#10;\newcommand{\rl}{\textsc{RL}}&#10;\newcommand{\irl}{\textsc{IRL}}&#10;&#10;\begin{document}&#10;&#10;\begin{itemize}&#10;\item Demonstration Substitutes Manual Specification&#10;  of Reward&#10;\end{itemize}&#10;The need  to pre-specify the reward function  limits the applicability&#10;of \rl{} to problems with convenient structures.  \irl{}  offers  a  way  to  broaden  the&#10;applicability, given&#10;that  the desired  behavior is&#10;available.   &#10;\end{document}"/>
  <p:tag name="IGUANATEXSIZE" val="20"/>
  <p:tag name="IGUANATEXCURSOR" val="5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286.464"/>
  <p:tag name="LATEXADDIN" val="\documentclass{article}&#10;\usepackage{amsmath}&#10;\usepackage{amssymb}&#10;\usepackage{mathtools}&#10;&#10;\newcommand{\rl}{\textsc{RL}}&#10;\newcommand{\irl}{\textsc{IRL}}&#10;\newcommand{\mdp}{\textsc{MDP}}&#10;\newcommand{\pomdp}{\textsc{POMDP}}&#10;\newcommand{\M}{\mathcal{M}}&#10;&#10;&#10;\pagestyle{empty}&#10;\begin{document}&#10;$\\$&#10;NOTE: In the models for &#10; \irl{}* and \textsc{hioc} (\mdp{} and \textsc{hmdp}), only &#10; the learner has an incomplete observation and expert is &#10; aware of its state; whereas in \pomdp{}-\irl{}, an expert&#10;  can not completely observe its state.&#10;\end{document}"/>
  <p:tag name="IGUANATEXSIZE" val="18"/>
  <p:tag name="IGUANATEXCURSOR" val="29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4279.715"/>
  <p:tag name="LATEXADDIN" val="\documentclass{article}&#10;\usepackage{amsmath}&#10;\usepackage{amssymb}&#10;\usepackage{mathtools}&#10;&#10;\newcommand{\rl}{\textsc{RL}}&#10;\newcommand{\irl}{\textsc{IRL}}&#10;\newcommand{\mdp}{\textsc{MDP}}&#10;\newcommand{\pomdp}{\textsc{POMDP}}&#10;\newcommand{\M}{\mathcal{M}}&#10;&#10;&#10;\pagestyle{empty}&#10;\begin{document}&#10; $\xi^{(s,a)}_i=\{\tau_1,\tau_2,\ldots\tau_b\}$ denotes the&#10;      transition-features for transition $(s,a,s')$ of expert&#10;\end{document}"/>
  <p:tag name="IGUANATEXSIZE" val="18"/>
  <p:tag name="IGUANATEXCURSOR" val="40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3592.801"/>
  <p:tag name="LATEXADDIN" val="\documentclass{article}&#10;\usepackage{amsmath}&#10;\usepackage{amssymb}&#10;\usepackage{mathtools}&#10;\usepackage[a4paper, total={4.0in, 12in}]{geometry}&#10;&#10;\pagestyle{empty}&#10;\begin{document}&#10;&#10;$\\$&#10;Given learned policy $\hat{\pi}_E$ and expert's policy $\pi_E$, ILE is calculated as &#10;$ ILE = \lVert{V^{\pi_E}-V^{\hat{\pi}_E}}\rVert_1&#10;$.&#10; If $\pi_E$ is unavailable, we compute ILE using state value function $\hat{V}^{\pi_E}$ estimated for demonstrated behavior.&#10;&#10;&#10;\end{document}"/>
  <p:tag name="IGUANATEXSIZE" val="20"/>
  <p:tag name="IGUANATEXCURSOR" val="42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3853.018"/>
  <p:tag name="LATEXADDIN" val="\documentclass{article}&#10;\usepackage{amsmath}&#10;\usepackage[a4paper, total={4.5in, 12in}]{geometry}&#10;&#10;&#10;\pagestyle{empty}&#10;\newcommand{\rl}{\textsc{RL}}&#10;\newcommand{\irl}{\textsc{IRL}}&#10;&#10;\begin{document}&#10;&#10;\begin{itemize}&#10;\item Real life tasks are hard, and so is specifying reward function for them&#10;\end{itemize}&#10; &#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686.1642"/>
  <p:tag name="ORIGINALWIDTH" val="4053.243"/>
  <p:tag name="LATEXADDIN" val="\documentclass{article}&#10;\usepackage{amsmath}&#10;\usepackage[a4paper, total={4.5in, 12in}]{geometry}&#10;&#10;\pagestyle{empty}&#10;\newcommand{\rl}{\textsc{RL}}&#10;\newcommand{\irl}{\textsc{IRL}}&#10;&#10;\begin{document}&#10;&#10;\begin{itemize}&#10;\item Improved Generalization&#10;\end{itemize}&#10;The learned reward&#10;function  may be  used as  is  if the  subject agent  shares the  same&#10;environment as the other, otherwise  it provides a useful basis if &#10;the  agent  configuration  differs  mildly.   &#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47.6566"/>
  <p:tag name="ORIGINALWIDTH" val="3951.256"/>
  <p:tag name="LATEXADDIN" val="\documentclass{article}&#10;\usepackage{amsmath}&#10;\usepackage[a4paper, total={4.5in, 12in}]{geometry}&#10;&#10;\pagestyle{empty}&#10;\newcommand{\rl}{\textsc{RL}}&#10;\newcommand{\irl}{\textsc{IRL}}&#10;&#10;\begin{document}&#10;\begin{itemize}&#10;\vspace{-3pt}&#10;\item Potential Applications&#10;\vspace{-3pt}&#10;\begin{enumerate}&#10;\vspace{-3pt}&#10;\item Autonomous vehicle control:helicopter  flight  control, socially  adaptive  navigation, and so on &#10;\vspace{-3pt}&#10;\item Learning  from another agent  to predict its behavior: route  prediction  for&#10;  taxis, penetration of&#10;  a  perimeter   patrol, and so on.&#10;\vspace{-3pt}&#10;\end{enumerate}&#10;\vspace{-3pt}&#10;\end{itemize}&#10;\vspace{-3pt}&#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428.571"/>
  <p:tag name="ORIGINALWIDTH" val="4044.244"/>
  <p:tag name="LATEXADDIN" val="\documentclass{article}&#10;\usepackage{amsmath}&#10;\usepackage{amsthm}&#10;\usepackage{bm}&#10;%\usepackage{threeparttable}&#10;\usepackage{amssymb}&#10;\usepackage{mathtools}&#10;\usepackage[a4paper, total={4.5in, 12in}]{geometry}&#10;&#10;&#10;\pagestyle{empty}&#10;\newcommand{\rl}{\textsc{RL}}&#10;\newcommand{\irl}{\textsc{IRL}}&#10;\newcommand{\mdp}{\textsc{MDP}}&#10;\newcommand{\M}{\mathcal{M}}&#10;\begin{document}&#10;%\textbf{Preliminaries}&#10;&#10;\mdp{}: $\M{}:=\langle S,A,T,R,\gamma \rangle$&#10;\begin{itemize}&#10;\vspace{-4pt}\item $S$ is  a finite set  of states&#10;\vspace{-4pt}\item $A$   is  a   set  of  actions&#10;\vspace{-4pt}\item Mapping  $T:S\times   A  \to  \textsf{Prob}(S)$ defines a probability distribution over the set of  next states  conditioned on  agent taking action  $a$ at  state $s$. $\textsf{Prob}(S)$   here  denotes  the   set  of   all  probability distributions over $S$.&#10;\vspace{-4pt}\item $T_{sa}(s'|s,a)\in[0,1]$ is the probability&#10;  that the system transitions to  state $s'$.&#10;\vspace{-4pt}\item Reward function $R:S \to&#10;  \mathbb{R}$ specifies the scalar reinforcement incurred for reaching&#10;  state $s$.&#10;\vspace{-4pt}\item a path or a trajectory is depicted as  $\tau=\langle       (s_{0},a_{0}),(s_{1},a_{1}),\ldots$&#10;  $(s_{j},a_{j})    \rangle$,   where    $s_{j}\in    S,a_{j}\in   A,j&#10;  \in\mathbb{N}$&#10;\vspace{-4pt}\item Discount&#10;  factor  $\gamma$ is  the weight  for past  rewards accumulated  in a&#10;  trajectory.&#10;\vspace{-3pt}\end{itemize}&#10;A \emph{policy}  is a  function mapping current  state to  next action&#10;choice(s).  It  can  be  deterministic,  $\pi:S\to  A$  or  stochastic&#10;$\pi:S\to  \textsf{Prob}(A)$.$\\$&#10;The value of a policy $\pi$ is,&#10;\begin{equation*}&#10;  V^{\pi}(s_0)=E\left[ \sum_{t=0}^\infty \gamma^t&#10;    R(s_t)|\pi \right]&#10;\label{eq:state_value}&#10;\end{equation*} &#10;\end{document}"/>
  <p:tag name="IGUANATEXSIZE" val="20"/>
  <p:tag name="IGUANATEXCURSOR" val="165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2915</TotalTime>
  <Words>3160</Words>
  <Application>Microsoft Office PowerPoint</Application>
  <PresentationFormat>Widescreen</PresentationFormat>
  <Paragraphs>448</Paragraphs>
  <Slides>95</Slides>
  <Notes>18</Notes>
  <HiddenSlides>0</HiddenSlides>
  <MMClips>8</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A Survey of Inverse Reinforcement Learning: Challenges, Methods and Progress</vt:lpstr>
      <vt:lpstr>Agenda</vt:lpstr>
      <vt:lpstr>Agenda</vt:lpstr>
      <vt:lpstr>Agenda</vt:lpstr>
      <vt:lpstr>Introduction </vt:lpstr>
      <vt:lpstr>What is IRL?</vt:lpstr>
      <vt:lpstr>What is IRL?: Lane merge self driving</vt:lpstr>
      <vt:lpstr>What is IRL?: Lane merge self driving</vt:lpstr>
      <vt:lpstr>What is IRL?: Lane merge self driving</vt:lpstr>
      <vt:lpstr>Significance of IRL</vt:lpstr>
      <vt:lpstr>Significance of IRL</vt:lpstr>
      <vt:lpstr>Significance of IRL</vt:lpstr>
      <vt:lpstr>Significance of IRL</vt:lpstr>
      <vt:lpstr>Significance of IRL</vt:lpstr>
      <vt:lpstr>Formal Definition of IRL : Preliminaries</vt:lpstr>
      <vt:lpstr>Formal Definition of IRL : Preliminaries</vt:lpstr>
      <vt:lpstr>Formal Definition of IRL:  Knowing RL</vt:lpstr>
      <vt:lpstr>Formal Definition of IRL</vt:lpstr>
      <vt:lpstr>Formal Definition of IRL</vt:lpstr>
      <vt:lpstr>Part 1 -- Primary Challenges in IRL</vt:lpstr>
      <vt:lpstr>Accurate Inference</vt:lpstr>
      <vt:lpstr>Accurate Inference</vt:lpstr>
      <vt:lpstr>Generalizability</vt:lpstr>
      <vt:lpstr>Correctness of Prior Knowledge</vt:lpstr>
      <vt:lpstr>Growth in Solution Complexity with Problem Size</vt:lpstr>
      <vt:lpstr>Direct Learning of Reward or Policy Matching</vt:lpstr>
      <vt:lpstr>Part 2 -- Foundational Methods </vt:lpstr>
      <vt:lpstr>Template</vt:lpstr>
      <vt:lpstr>Maximum Margin Optimization</vt:lpstr>
      <vt:lpstr>Maximum Margin Optimization</vt:lpstr>
      <vt:lpstr>Maximum Margin Optimization</vt:lpstr>
      <vt:lpstr>Maximum Margin Optimization</vt:lpstr>
      <vt:lpstr>Maximum Margin Optimization</vt:lpstr>
      <vt:lpstr>Entropy Optimization</vt:lpstr>
      <vt:lpstr>Entropy Optimization</vt:lpstr>
      <vt:lpstr>Entropy Optimization</vt:lpstr>
      <vt:lpstr>Bayesian Update</vt:lpstr>
      <vt:lpstr>Bayesian Update</vt:lpstr>
      <vt:lpstr>Bayesian Update</vt:lpstr>
      <vt:lpstr>Bayesian Update</vt:lpstr>
      <vt:lpstr>Regression and Classification</vt:lpstr>
      <vt:lpstr>Other Methods</vt:lpstr>
      <vt:lpstr>Part 3 -- Mitigating Challenges  </vt:lpstr>
      <vt:lpstr>Accuracy of IRL: Learning from Faulty Input</vt:lpstr>
      <vt:lpstr>Accuracy of IRL: Learning from Faulty Input</vt:lpstr>
      <vt:lpstr>Accuracy of IRL: Learning from Faulty Input</vt:lpstr>
      <vt:lpstr>Accuracy of IRL: Learning from Faulty Input</vt:lpstr>
      <vt:lpstr>Accuracy of IRL: Learning from Faulty Input</vt:lpstr>
      <vt:lpstr>Accuracy of IRL: Ambiguity in Hypotheses</vt:lpstr>
      <vt:lpstr>Accuracy of IRL: Ambiguity in Hypotheses</vt:lpstr>
      <vt:lpstr>Accuracy of IRL: Ambiguity in Hypotheses</vt:lpstr>
      <vt:lpstr>Accuracy of IRL: Lowering Sensitivity to Features</vt:lpstr>
      <vt:lpstr>Accuracy of IRL: Theoretically Guaranteed Accuracy</vt:lpstr>
      <vt:lpstr>Accuracy of IRL: Theoretically Guaranteed Accuracy</vt:lpstr>
      <vt:lpstr>Accuracy of IRL</vt:lpstr>
      <vt:lpstr>Analysis and Improvement of Complexity</vt:lpstr>
      <vt:lpstr>Analysis and Improvement of Complexity</vt:lpstr>
      <vt:lpstr>Continuous State Spaces</vt:lpstr>
      <vt:lpstr>High Dimens ional and Large Spaces</vt:lpstr>
      <vt:lpstr>High Dimens ional and Large Spaces</vt:lpstr>
      <vt:lpstr>High Dimens ional and Large Spaces</vt:lpstr>
      <vt:lpstr>High Dimens ional and Large Spaces</vt:lpstr>
      <vt:lpstr>Generalization Capacity</vt:lpstr>
      <vt:lpstr>Part 4: Extensions of IRL and Their Solutions  </vt:lpstr>
      <vt:lpstr>Incomplete or Imperfect Observation</vt:lpstr>
      <vt:lpstr>Incomplete or Imperfect Observation</vt:lpstr>
      <vt:lpstr>Incomplete or Imperfect Observation: IRL with Occlusion</vt:lpstr>
      <vt:lpstr>Incomplete or Imperfect Observation: IRL with Occlusion</vt:lpstr>
      <vt:lpstr>Incomplete or Imperfect Observation: IRL with Occlusion</vt:lpstr>
      <vt:lpstr>Incomplete or Imperfect Observation</vt:lpstr>
      <vt:lpstr>Multiple Tasks</vt:lpstr>
      <vt:lpstr>Multiple Experts or Multiple Tasks</vt:lpstr>
      <vt:lpstr>Multiple Tasks</vt:lpstr>
      <vt:lpstr>Multiple Tasks</vt:lpstr>
      <vt:lpstr>Incomplete Model</vt:lpstr>
      <vt:lpstr>Incomplete Model</vt:lpstr>
      <vt:lpstr>Incomplete Model</vt:lpstr>
      <vt:lpstr>Incomplete Model</vt:lpstr>
      <vt:lpstr>Incomplete Model</vt:lpstr>
      <vt:lpstr>Incomplete Model</vt:lpstr>
      <vt:lpstr>Incomplete Model</vt:lpstr>
      <vt:lpstr>Incomplete Model</vt:lpstr>
      <vt:lpstr>Nonlinear Reward Function</vt:lpstr>
      <vt:lpstr>Other Extensions</vt:lpstr>
      <vt:lpstr>Other Extensions</vt:lpstr>
      <vt:lpstr>Milestones</vt:lpstr>
      <vt:lpstr>Research Opportunities</vt:lpstr>
      <vt:lpstr>Bibliography</vt:lpstr>
      <vt:lpstr>Bibliography</vt:lpstr>
      <vt:lpstr>Bibliography</vt:lpstr>
      <vt:lpstr>Bibliography</vt:lpstr>
      <vt:lpstr>Bibliography</vt:lpstr>
      <vt:lpstr>Bibliography</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of   Inverse   Reinforcement   Learning: Challenges, Methods and Progress</dc:title>
  <dc:creator>Saurabh Arora</dc:creator>
  <cp:lastModifiedBy>Saurabh Arora</cp:lastModifiedBy>
  <cp:revision>442</cp:revision>
  <cp:lastPrinted>2018-01-04T19:03:28Z</cp:lastPrinted>
  <dcterms:created xsi:type="dcterms:W3CDTF">2017-12-16T14:22:09Z</dcterms:created>
  <dcterms:modified xsi:type="dcterms:W3CDTF">2018-02-02T16:38:08Z</dcterms:modified>
</cp:coreProperties>
</file>